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3" r:id="rId4"/>
    <p:sldMasterId id="2147483737" r:id="rId5"/>
    <p:sldMasterId id="2147483738" r:id="rId6"/>
    <p:sldMasterId id="2147483742" r:id="rId7"/>
    <p:sldMasterId id="2147483648" r:id="rId8"/>
    <p:sldMasterId id="2147483674" r:id="rId9"/>
    <p:sldMasterId id="2147483661" r:id="rId10"/>
  </p:sldMasterIdLst>
  <p:notesMasterIdLst>
    <p:notesMasterId r:id="rId29"/>
  </p:notesMasterIdLst>
  <p:handoutMasterIdLst>
    <p:handoutMasterId r:id="rId30"/>
  </p:handoutMasterIdLst>
  <p:sldIdLst>
    <p:sldId id="453" r:id="rId11"/>
    <p:sldId id="489" r:id="rId12"/>
    <p:sldId id="323" r:id="rId13"/>
    <p:sldId id="319" r:id="rId14"/>
    <p:sldId id="320" r:id="rId15"/>
    <p:sldId id="495" r:id="rId16"/>
    <p:sldId id="464" r:id="rId17"/>
    <p:sldId id="458" r:id="rId18"/>
    <p:sldId id="496" r:id="rId19"/>
    <p:sldId id="492" r:id="rId20"/>
    <p:sldId id="493" r:id="rId21"/>
    <p:sldId id="494" r:id="rId22"/>
    <p:sldId id="497" r:id="rId23"/>
    <p:sldId id="498" r:id="rId24"/>
    <p:sldId id="499" r:id="rId25"/>
    <p:sldId id="500" r:id="rId26"/>
    <p:sldId id="501" r:id="rId27"/>
    <p:sldId id="502" r:id="rId28"/>
  </p:sldIdLst>
  <p:sldSz cx="12192000" cy="6858000"/>
  <p:notesSz cx="6858000" cy="9144000"/>
  <p:embeddedFontLst>
    <p:embeddedFont>
      <p:font typeface="Caladea" panose="020B0604020202020204" charset="0"/>
      <p:regular r:id="rId31"/>
      <p:bold r:id="rId32"/>
      <p:italic r:id="rId33"/>
      <p:boldItalic r:id="rId34"/>
    </p:embeddedFont>
    <p:embeddedFont>
      <p:font typeface="Calibre Light" panose="020B0303030202060203" charset="0"/>
      <p:regular r:id="rId35"/>
      <p:italic r:id="rId36"/>
    </p:embeddedFont>
    <p:embeddedFont>
      <p:font typeface="Calibre Medium" panose="020B0603030202060203" charset="0"/>
      <p:regular r:id="rId37"/>
      <p:italic r:id="rId38"/>
    </p:embeddedFont>
    <p:embeddedFont>
      <p:font typeface="Calibre Semibold" panose="020B0703030202060203" charset="0"/>
      <p:regular r:id="rId39"/>
      <p:bold r:id="rId40"/>
      <p:italic r:id="rId41"/>
      <p:boldItalic r:id="rId42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1D7DE"/>
    <a:srgbClr val="EA42A8"/>
    <a:srgbClr val="0E7DC7"/>
    <a:srgbClr val="E20023"/>
    <a:srgbClr val="3D9B8B"/>
    <a:srgbClr val="111110"/>
    <a:srgbClr val="E3061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9" autoAdjust="0"/>
    <p:restoredTop sz="91062" autoAdjust="0"/>
  </p:normalViewPr>
  <p:slideViewPr>
    <p:cSldViewPr snapToGrid="0">
      <p:cViewPr>
        <p:scale>
          <a:sx n="150" d="100"/>
          <a:sy n="150" d="100"/>
        </p:scale>
        <p:origin x="131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font" Target="fonts/font9.fntdata"/><Relationship Id="rId21" Type="http://schemas.openxmlformats.org/officeDocument/2006/relationships/slide" Target="slides/slide11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font" Target="fonts/font6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8444B37-0B8A-63C8-A796-9903035128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CDACB62-41B8-C009-AA16-5F0DDE4427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52360-D4DB-4629-8E75-9C6CEA5A22BB}" type="datetimeFigureOut">
              <a:rPr lang="nl-NL" smtClean="0"/>
              <a:t>15-4-2024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655D43B-CCAE-049B-4E31-CFAB2A5F44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6FEDE8E-1E66-CE98-4728-5F0E226D1E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283DF-1CA6-4773-85B2-14429C4B8CB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0636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7A583-4878-FC48-A835-0D5A693B6C87}" type="datetimeFigureOut">
              <a:rPr lang="nl-NL" smtClean="0"/>
              <a:t>15-4-2024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E89F1-A75C-4244-8FF2-9EE1F4F986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09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3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Snakeware Cloud </a:t>
            </a:r>
            <a:r>
              <a:rPr lang="en-US" dirty="0" err="1"/>
              <a:t>bestaat</a:t>
            </a:r>
            <a:r>
              <a:rPr lang="en-US" dirty="0"/>
              <a:t> al 21 </a:t>
            </a:r>
            <a:r>
              <a:rPr lang="en-US" dirty="0" err="1"/>
              <a:t>jaar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157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</a:t>
            </a:r>
            <a:r>
              <a:rPr lang="en-US" dirty="0" err="1"/>
              <a:t>Ongeveer</a:t>
            </a:r>
            <a:r>
              <a:rPr lang="en-US" dirty="0"/>
              <a:t> 288 </a:t>
            </a:r>
            <a:r>
              <a:rPr lang="en-US" dirty="0" err="1"/>
              <a:t>tabellen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Tstructure</a:t>
            </a:r>
            <a:r>
              <a:rPr lang="en-US" dirty="0"/>
              <a:t> Page is een </a:t>
            </a:r>
            <a:r>
              <a:rPr lang="en-US" dirty="0" err="1"/>
              <a:t>klass</a:t>
            </a:r>
            <a:r>
              <a:rPr lang="en-US" dirty="0"/>
              <a:t> met 7280 regels (</a:t>
            </a:r>
            <a:r>
              <a:rPr lang="en-US" dirty="0" err="1"/>
              <a:t>waarvan</a:t>
            </a:r>
            <a:r>
              <a:rPr lang="en-US" dirty="0"/>
              <a:t> </a:t>
            </a:r>
            <a:r>
              <a:rPr lang="en-US" dirty="0" err="1"/>
              <a:t>geschat</a:t>
            </a:r>
            <a:r>
              <a:rPr lang="en-US" dirty="0"/>
              <a:t> 2364 executable </a:t>
            </a:r>
            <a:r>
              <a:rPr lang="en-US" dirty="0" err="1"/>
              <a:t>zijn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r>
              <a:rPr lang="en-US" dirty="0"/>
              <a:t>- De frontend </a:t>
            </a:r>
            <a:r>
              <a:rPr lang="en-US" dirty="0" err="1"/>
              <a:t>en</a:t>
            </a:r>
            <a:r>
              <a:rPr lang="en-US" dirty="0"/>
              <a:t> backend van het CMS </a:t>
            </a:r>
            <a:r>
              <a:rPr lang="en-US" dirty="0" err="1"/>
              <a:t>zijn</a:t>
            </a:r>
            <a:r>
              <a:rPr lang="en-US" dirty="0"/>
              <a:t> een </a:t>
            </a:r>
            <a:r>
              <a:rPr lang="en-US" dirty="0" err="1"/>
              <a:t>systeem</a:t>
            </a:r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394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3f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109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446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4+1 model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60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68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5" Type="http://schemas.openxmlformats.org/officeDocument/2006/relationships/image" Target="../media/image79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7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95.svg"/><Relationship Id="rId3" Type="http://schemas.openxmlformats.org/officeDocument/2006/relationships/image" Target="../media/image79.svg"/><Relationship Id="rId7" Type="http://schemas.openxmlformats.org/officeDocument/2006/relationships/image" Target="../media/image71.svg"/><Relationship Id="rId12" Type="http://schemas.openxmlformats.org/officeDocument/2006/relationships/image" Target="../media/image94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0.png"/><Relationship Id="rId11" Type="http://schemas.openxmlformats.org/officeDocument/2006/relationships/image" Target="../media/image93.png"/><Relationship Id="rId5" Type="http://schemas.openxmlformats.org/officeDocument/2006/relationships/image" Target="../media/image75.svg"/><Relationship Id="rId10" Type="http://schemas.openxmlformats.org/officeDocument/2006/relationships/image" Target="../media/image92.png"/><Relationship Id="rId4" Type="http://schemas.openxmlformats.org/officeDocument/2006/relationships/image" Target="../media/image74.png"/><Relationship Id="rId9" Type="http://schemas.openxmlformats.org/officeDocument/2006/relationships/image" Target="../media/image73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18" Type="http://schemas.openxmlformats.org/officeDocument/2006/relationships/image" Target="../media/image112.png"/><Relationship Id="rId3" Type="http://schemas.openxmlformats.org/officeDocument/2006/relationships/image" Target="../media/image97.svg"/><Relationship Id="rId21" Type="http://schemas.openxmlformats.org/officeDocument/2006/relationships/image" Target="../media/image79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sv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19" Type="http://schemas.openxmlformats.org/officeDocument/2006/relationships/image" Target="../media/image113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3.svg"/><Relationship Id="rId18" Type="http://schemas.openxmlformats.org/officeDocument/2006/relationships/image" Target="../media/image60.png"/><Relationship Id="rId3" Type="http://schemas.openxmlformats.org/officeDocument/2006/relationships/image" Target="../media/image99.svg"/><Relationship Id="rId21" Type="http://schemas.openxmlformats.org/officeDocument/2006/relationships/image" Target="../media/image113.svg"/><Relationship Id="rId7" Type="http://schemas.openxmlformats.org/officeDocument/2006/relationships/image" Target="../media/image109.svg"/><Relationship Id="rId12" Type="http://schemas.openxmlformats.org/officeDocument/2006/relationships/image" Target="../media/image62.png"/><Relationship Id="rId17" Type="http://schemas.openxmlformats.org/officeDocument/2006/relationships/image" Target="../media/image69.svg"/><Relationship Id="rId2" Type="http://schemas.openxmlformats.org/officeDocument/2006/relationships/image" Target="../media/image98.png"/><Relationship Id="rId16" Type="http://schemas.openxmlformats.org/officeDocument/2006/relationships/image" Target="../media/image68.png"/><Relationship Id="rId20" Type="http://schemas.openxmlformats.org/officeDocument/2006/relationships/image" Target="../media/image1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8.png"/><Relationship Id="rId11" Type="http://schemas.openxmlformats.org/officeDocument/2006/relationships/image" Target="../media/image65.svg"/><Relationship Id="rId5" Type="http://schemas.openxmlformats.org/officeDocument/2006/relationships/image" Target="../media/image105.svg"/><Relationship Id="rId15" Type="http://schemas.openxmlformats.org/officeDocument/2006/relationships/image" Target="../media/image67.svg"/><Relationship Id="rId10" Type="http://schemas.openxmlformats.org/officeDocument/2006/relationships/image" Target="../media/image64.png"/><Relationship Id="rId19" Type="http://schemas.openxmlformats.org/officeDocument/2006/relationships/image" Target="../media/image61.svg"/><Relationship Id="rId4" Type="http://schemas.openxmlformats.org/officeDocument/2006/relationships/image" Target="../media/image104.png"/><Relationship Id="rId9" Type="http://schemas.openxmlformats.org/officeDocument/2006/relationships/image" Target="../media/image79.svg"/><Relationship Id="rId14" Type="http://schemas.openxmlformats.org/officeDocument/2006/relationships/image" Target="../media/image6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5.svg"/><Relationship Id="rId18" Type="http://schemas.openxmlformats.org/officeDocument/2006/relationships/image" Target="../media/image60.png"/><Relationship Id="rId3" Type="http://schemas.openxmlformats.org/officeDocument/2006/relationships/image" Target="../media/image99.svg"/><Relationship Id="rId21" Type="http://schemas.openxmlformats.org/officeDocument/2006/relationships/image" Target="../media/image113.svg"/><Relationship Id="rId7" Type="http://schemas.openxmlformats.org/officeDocument/2006/relationships/image" Target="../media/image109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image" Target="../media/image98.png"/><Relationship Id="rId16" Type="http://schemas.openxmlformats.org/officeDocument/2006/relationships/image" Target="../media/image68.png"/><Relationship Id="rId20" Type="http://schemas.openxmlformats.org/officeDocument/2006/relationships/image" Target="../media/image1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8.png"/><Relationship Id="rId11" Type="http://schemas.openxmlformats.org/officeDocument/2006/relationships/image" Target="../media/image75.svg"/><Relationship Id="rId5" Type="http://schemas.openxmlformats.org/officeDocument/2006/relationships/image" Target="../media/image105.svg"/><Relationship Id="rId15" Type="http://schemas.openxmlformats.org/officeDocument/2006/relationships/image" Target="../media/image67.svg"/><Relationship Id="rId10" Type="http://schemas.openxmlformats.org/officeDocument/2006/relationships/image" Target="../media/image74.png"/><Relationship Id="rId19" Type="http://schemas.openxmlformats.org/officeDocument/2006/relationships/image" Target="../media/image61.svg"/><Relationship Id="rId4" Type="http://schemas.openxmlformats.org/officeDocument/2006/relationships/image" Target="../media/image104.png"/><Relationship Id="rId9" Type="http://schemas.openxmlformats.org/officeDocument/2006/relationships/image" Target="../media/image79.svg"/><Relationship Id="rId14" Type="http://schemas.openxmlformats.org/officeDocument/2006/relationships/image" Target="../media/image6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14.png"/><Relationship Id="rId4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1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114.png"/><Relationship Id="rId4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13" Type="http://schemas.openxmlformats.org/officeDocument/2006/relationships/image" Target="../media/image130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12" Type="http://schemas.openxmlformats.org/officeDocument/2006/relationships/image" Target="../media/image129.jpeg"/><Relationship Id="rId2" Type="http://schemas.openxmlformats.org/officeDocument/2006/relationships/image" Target="../media/image1.jpeg"/><Relationship Id="rId16" Type="http://schemas.openxmlformats.org/officeDocument/2006/relationships/image" Target="../media/image4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3.jpeg"/><Relationship Id="rId11" Type="http://schemas.openxmlformats.org/officeDocument/2006/relationships/image" Target="../media/image128.jpeg"/><Relationship Id="rId5" Type="http://schemas.openxmlformats.org/officeDocument/2006/relationships/image" Target="../media/image122.jpeg"/><Relationship Id="rId15" Type="http://schemas.openxmlformats.org/officeDocument/2006/relationships/image" Target="../media/image3.png"/><Relationship Id="rId10" Type="http://schemas.openxmlformats.org/officeDocument/2006/relationships/image" Target="../media/image127.jpeg"/><Relationship Id="rId4" Type="http://schemas.openxmlformats.org/officeDocument/2006/relationships/image" Target="../media/image121.jpeg"/><Relationship Id="rId9" Type="http://schemas.openxmlformats.org/officeDocument/2006/relationships/image" Target="../media/image126.jpeg"/><Relationship Id="rId14" Type="http://schemas.openxmlformats.org/officeDocument/2006/relationships/image" Target="../media/image131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13" Type="http://schemas.openxmlformats.org/officeDocument/2006/relationships/image" Target="../media/image130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12" Type="http://schemas.openxmlformats.org/officeDocument/2006/relationships/image" Target="../media/image129.jpeg"/><Relationship Id="rId2" Type="http://schemas.openxmlformats.org/officeDocument/2006/relationships/image" Target="../media/image1.jpeg"/><Relationship Id="rId16" Type="http://schemas.openxmlformats.org/officeDocument/2006/relationships/image" Target="../media/image4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3.jpeg"/><Relationship Id="rId11" Type="http://schemas.openxmlformats.org/officeDocument/2006/relationships/image" Target="../media/image128.jpeg"/><Relationship Id="rId5" Type="http://schemas.openxmlformats.org/officeDocument/2006/relationships/image" Target="../media/image122.jpeg"/><Relationship Id="rId15" Type="http://schemas.openxmlformats.org/officeDocument/2006/relationships/image" Target="../media/image3.png"/><Relationship Id="rId10" Type="http://schemas.openxmlformats.org/officeDocument/2006/relationships/image" Target="../media/image127.jpeg"/><Relationship Id="rId4" Type="http://schemas.openxmlformats.org/officeDocument/2006/relationships/image" Target="../media/image121.jpeg"/><Relationship Id="rId9" Type="http://schemas.openxmlformats.org/officeDocument/2006/relationships/image" Target="../media/image126.jpeg"/><Relationship Id="rId14" Type="http://schemas.openxmlformats.org/officeDocument/2006/relationships/image" Target="../media/image131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12" Type="http://schemas.openxmlformats.org/officeDocument/2006/relationships/image" Target="../media/image130.jpeg"/><Relationship Id="rId2" Type="http://schemas.openxmlformats.org/officeDocument/2006/relationships/image" Target="../media/image1.jpeg"/><Relationship Id="rId16" Type="http://schemas.openxmlformats.org/officeDocument/2006/relationships/image" Target="../media/image13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3.jpeg"/><Relationship Id="rId11" Type="http://schemas.openxmlformats.org/officeDocument/2006/relationships/image" Target="../media/image129.jpeg"/><Relationship Id="rId5" Type="http://schemas.openxmlformats.org/officeDocument/2006/relationships/image" Target="../media/image122.jpeg"/><Relationship Id="rId15" Type="http://schemas.openxmlformats.org/officeDocument/2006/relationships/image" Target="../media/image4.svg"/><Relationship Id="rId10" Type="http://schemas.openxmlformats.org/officeDocument/2006/relationships/image" Target="../media/image128.jpeg"/><Relationship Id="rId4" Type="http://schemas.openxmlformats.org/officeDocument/2006/relationships/image" Target="../media/image121.jpeg"/><Relationship Id="rId9" Type="http://schemas.openxmlformats.org/officeDocument/2006/relationships/image" Target="../media/image127.jpeg"/><Relationship Id="rId1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12" Type="http://schemas.openxmlformats.org/officeDocument/2006/relationships/image" Target="../media/image130.jpe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4.jpeg"/><Relationship Id="rId11" Type="http://schemas.openxmlformats.org/officeDocument/2006/relationships/image" Target="../media/image129.jpeg"/><Relationship Id="rId5" Type="http://schemas.openxmlformats.org/officeDocument/2006/relationships/image" Target="../media/image123.jpeg"/><Relationship Id="rId15" Type="http://schemas.openxmlformats.org/officeDocument/2006/relationships/image" Target="../media/image118.sv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Relationship Id="rId14" Type="http://schemas.openxmlformats.org/officeDocument/2006/relationships/image" Target="../media/image11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12" Type="http://schemas.openxmlformats.org/officeDocument/2006/relationships/image" Target="../media/image130.jpe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4.jpeg"/><Relationship Id="rId11" Type="http://schemas.openxmlformats.org/officeDocument/2006/relationships/image" Target="../media/image129.jpeg"/><Relationship Id="rId5" Type="http://schemas.openxmlformats.org/officeDocument/2006/relationships/image" Target="../media/image123.jpeg"/><Relationship Id="rId15" Type="http://schemas.openxmlformats.org/officeDocument/2006/relationships/image" Target="../media/image118.sv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Relationship Id="rId14" Type="http://schemas.openxmlformats.org/officeDocument/2006/relationships/image" Target="../media/image1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2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20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12" Type="http://schemas.openxmlformats.org/officeDocument/2006/relationships/image" Target="../media/image130.jpe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4.jpeg"/><Relationship Id="rId11" Type="http://schemas.openxmlformats.org/officeDocument/2006/relationships/image" Target="../media/image129.jpeg"/><Relationship Id="rId5" Type="http://schemas.openxmlformats.org/officeDocument/2006/relationships/image" Target="../media/image123.jpeg"/><Relationship Id="rId15" Type="http://schemas.openxmlformats.org/officeDocument/2006/relationships/image" Target="../media/image118.sv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Relationship Id="rId14" Type="http://schemas.openxmlformats.org/officeDocument/2006/relationships/image" Target="../media/image11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emf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9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.jpeg"/><Relationship Id="rId4" Type="http://schemas.openxmlformats.org/officeDocument/2006/relationships/image" Target="../media/image139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0.jpeg"/><Relationship Id="rId16" Type="http://schemas.openxmlformats.org/officeDocument/2006/relationships/image" Target="../media/image41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7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2.png"/><Relationship Id="rId21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image" Target="../media/image10.jpeg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5.sv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10" Type="http://schemas.openxmlformats.org/officeDocument/2006/relationships/image" Target="../media/image27.svg"/><Relationship Id="rId19" Type="http://schemas.openxmlformats.org/officeDocument/2006/relationships/image" Target="../media/image56.png"/><Relationship Id="rId4" Type="http://schemas.openxmlformats.org/officeDocument/2006/relationships/image" Target="../media/image43.svg"/><Relationship Id="rId9" Type="http://schemas.openxmlformats.org/officeDocument/2006/relationships/image" Target="../media/image2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61.svg"/><Relationship Id="rId21" Type="http://schemas.openxmlformats.org/officeDocument/2006/relationships/image" Target="../media/image79.sv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ADC1C6-37FB-5888-5824-41011DA64824}"/>
              </a:ext>
            </a:extLst>
          </p:cNvPr>
          <p:cNvSpPr txBox="1"/>
          <p:nvPr userDrawn="1"/>
        </p:nvSpPr>
        <p:spPr>
          <a:xfrm>
            <a:off x="5859780" y="2362587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/>
              <a:t>&amp;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08587E-01E7-F62C-B224-13A875415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824" y="5084434"/>
            <a:ext cx="5513959" cy="32162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Anne Jaaps Strikwerda</a:t>
            </a:r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6C4E81A0-DFC6-65E5-78E9-3D9FB892F0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2784" y="5084434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Vrijdag</a:t>
            </a:r>
            <a:r>
              <a:rPr lang="en-US"/>
              <a:t> 16 </a:t>
            </a:r>
            <a:r>
              <a:rPr lang="en-US" err="1"/>
              <a:t>Februari</a:t>
            </a:r>
            <a:endParaRPr lang="nl-NL"/>
          </a:p>
        </p:txBody>
      </p:sp>
      <p:sp>
        <p:nvSpPr>
          <p:cNvPr id="26" name="Tijdelijke aanduiding voor tekst 21">
            <a:extLst>
              <a:ext uri="{FF2B5EF4-FFF2-40B4-BE49-F238E27FC236}">
                <a16:creationId xmlns:a16="http://schemas.microsoft.com/office/drawing/2014/main" id="{1EE62A9C-ECD4-5749-3F1A-633096B160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2784" y="5415242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Kennismaking</a:t>
            </a:r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D60C988-BDF2-A011-8A93-A7AE2DE2E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24" y="5410647"/>
            <a:ext cx="5506412" cy="321638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Louis Diekstra</a:t>
            </a:r>
            <a:endParaRPr lang="nl-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CAAECC-4B8B-AC74-939F-D75343E30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44640" y="2423376"/>
            <a:ext cx="3223260" cy="458607"/>
          </a:xfrm>
          <a:prstGeom prst="rect">
            <a:avLst/>
          </a:prstGeom>
        </p:spPr>
      </p:pic>
      <p:cxnSp>
        <p:nvCxnSpPr>
          <p:cNvPr id="7" name="Rechte verbindingslijn 3">
            <a:extLst>
              <a:ext uri="{FF2B5EF4-FFF2-40B4-BE49-F238E27FC236}">
                <a16:creationId xmlns:a16="http://schemas.microsoft.com/office/drawing/2014/main" id="{1EF71E52-735D-169B-3898-F7377B917BFC}"/>
              </a:ext>
            </a:extLst>
          </p:cNvPr>
          <p:cNvCxnSpPr>
            <a:cxnSpLocks/>
          </p:cNvCxnSpPr>
          <p:nvPr userDrawn="1"/>
        </p:nvCxnSpPr>
        <p:spPr>
          <a:xfrm>
            <a:off x="853440" y="4899081"/>
            <a:ext cx="10485120" cy="0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Welcome in">
            <a:extLst>
              <a:ext uri="{FF2B5EF4-FFF2-40B4-BE49-F238E27FC236}">
                <a16:creationId xmlns:a16="http://schemas.microsoft.com/office/drawing/2014/main" id="{58831DC9-953D-53BF-8E65-DF801A4AEDEC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599" y="3276599"/>
            <a:ext cx="16508819" cy="200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785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Zorg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F665874-130A-4DAE-78AA-FA58A3E7B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147" y="944996"/>
            <a:ext cx="1537756" cy="38817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0CA2C8-6CB6-B14B-9ED4-36F78F54F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3393" y="953013"/>
            <a:ext cx="1537754" cy="372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697E398-CA8D-5C09-2472-60591A279E1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1750" y="3114923"/>
            <a:ext cx="1315537" cy="6139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DA2F86C-C9CF-6BE4-DFF4-88ACA3AEF7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9154" y="3251909"/>
            <a:ext cx="1446234" cy="3541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A8AC415-14FD-F771-E84E-5740B8DB198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4758" y="916248"/>
            <a:ext cx="1509522" cy="44566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9D6EDD-C73A-4C34-A47E-978DA41CAAF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97431" y="3307613"/>
            <a:ext cx="1735188" cy="2285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EC2AD8-1E57-12D8-EAFD-E7528F22A121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04F0B-12E0-7492-59C9-C08F9F8BF27C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85E81D-AFE1-72CA-EC0C-C105479A438E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BC3696-5550-21D7-0FE5-334F94B29A4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drachtgevers Zorg (lich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6850714" y="1158282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133468" y="1158281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6850714" y="3441082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133468" y="3441081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EC2AD8-1E57-12D8-EAFD-E7528F22A121}"/>
              </a:ext>
            </a:extLst>
          </p:cNvPr>
          <p:cNvSpPr/>
          <p:nvPr userDrawn="1"/>
        </p:nvSpPr>
        <p:spPr>
          <a:xfrm>
            <a:off x="4567961" y="1158282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04F0B-12E0-7492-59C9-C08F9F8BF27C}"/>
              </a:ext>
            </a:extLst>
          </p:cNvPr>
          <p:cNvSpPr/>
          <p:nvPr userDrawn="1"/>
        </p:nvSpPr>
        <p:spPr>
          <a:xfrm>
            <a:off x="4567961" y="3441082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BC3696-5550-21D7-0FE5-334F94B29A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708" y="2593431"/>
            <a:ext cx="2098639" cy="16711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22408A7-4766-3764-C84D-92D2290438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9246" y="1778301"/>
            <a:ext cx="1683667" cy="112508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8E9CA8F-0D80-E07A-7A5D-FF3715BFE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5024"/>
          <a:stretch/>
        </p:blipFill>
        <p:spPr>
          <a:xfrm>
            <a:off x="7229727" y="4478327"/>
            <a:ext cx="1517124" cy="208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1EA876-F44A-3EC9-55DF-1DFF18C556D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3609" y="4069976"/>
            <a:ext cx="1561856" cy="1115611"/>
          </a:xfrm>
          <a:prstGeom prst="rect">
            <a:avLst/>
          </a:prstGeom>
        </p:spPr>
      </p:pic>
      <p:pic>
        <p:nvPicPr>
          <p:cNvPr id="18" name="Afbeelding 17" descr="Afbeelding met schermopname, duisternis, Rechthoek, zwart&#10;&#10;Automatisch gegenereerde beschrijving">
            <a:extLst>
              <a:ext uri="{FF2B5EF4-FFF2-40B4-BE49-F238E27FC236}">
                <a16:creationId xmlns:a16="http://schemas.microsoft.com/office/drawing/2014/main" id="{E412476D-67D3-CA9C-120F-5FD5B660CC2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975306" y="4274090"/>
            <a:ext cx="1477906" cy="652742"/>
          </a:xfrm>
          <a:prstGeom prst="rect">
            <a:avLst/>
          </a:prstGeom>
        </p:spPr>
      </p:pic>
      <p:pic>
        <p:nvPicPr>
          <p:cNvPr id="1026" name="Picture 2" descr="Dotec B.V.: Informationen und Neuigkeiten | XING">
            <a:extLst>
              <a:ext uri="{FF2B5EF4-FFF2-40B4-BE49-F238E27FC236}">
                <a16:creationId xmlns:a16="http://schemas.microsoft.com/office/drawing/2014/main" id="{BD95B39D-9498-84FB-9095-F9081DA2A9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409" y="1663448"/>
            <a:ext cx="1378040" cy="13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62444CB-FAB5-6651-9282-6BB96C6BD05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0478" y="2154519"/>
            <a:ext cx="1338765" cy="4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1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drachtgevers Recreatie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80512763-0174-E35A-A731-0F741CFBCA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0039" y="909912"/>
            <a:ext cx="1735186" cy="44803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39603A6-5F53-024F-D1E2-68B8E231C2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6402" y="901918"/>
            <a:ext cx="1446234" cy="46402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FDA0A5-CBFA-972F-1549-87EE2FB3767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924" y="3217140"/>
            <a:ext cx="1735190" cy="40948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9F028A5-4788-2EE4-1A3F-78E08B7AF4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430" y="945025"/>
            <a:ext cx="1744464" cy="37781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DCE10C2-243A-41EC-3AFA-6AB9488B684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8791" y="2921202"/>
            <a:ext cx="1277682" cy="101559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55A24CB-7249-B880-F98A-5C792F12F6F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73331" y="3081788"/>
            <a:ext cx="1583390" cy="6861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73AD25-D5DD-E5E6-66F9-C1A7983FD926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F336F5-0613-4584-719A-DA6C5185F230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DCC92-E6EE-DA6D-2465-26DDA0918C80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82AF8A-3DF6-DBA2-570D-65BAF8EB923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32740" y="5271211"/>
            <a:ext cx="1137762" cy="87883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06E3687-52D1-677A-E2A7-DEC8FA66AB6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72769" y="5329629"/>
            <a:ext cx="1609725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A87C920-9D8B-52B4-DC28-A4D03652E55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88158" y="5171018"/>
            <a:ext cx="1753736" cy="10792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ECF617-95B0-FE6A-4A7D-95F59BC3318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9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drachtgevers Recreatie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39603A6-5F53-024F-D1E2-68B8E231C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7378" y="3265690"/>
            <a:ext cx="1446234" cy="46402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DCE10C2-243A-41EC-3AFA-6AB9488B68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6185" y="5202832"/>
            <a:ext cx="1277682" cy="101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73AD25-D5DD-E5E6-66F9-C1A7983FD926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F336F5-0613-4584-719A-DA6C5185F230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DCC92-E6EE-DA6D-2465-26DDA0918C80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82AF8A-3DF6-DBA2-570D-65BAF8EB92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6288" y="5271211"/>
            <a:ext cx="1137762" cy="8788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ECF617-95B0-FE6A-4A7D-95F59BC3318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34055A-F7C0-A48F-86A9-BE799F2B0B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198326" y="785121"/>
            <a:ext cx="1344338" cy="70801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87DE9BF-5728-7281-9C08-C08D406947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058634" y="5356620"/>
            <a:ext cx="1623722" cy="7080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02374BF-12A6-12D7-60E9-70446FAB72F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0043" y="897383"/>
            <a:ext cx="858952" cy="4934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C386355-FADF-F972-A7F1-5417F26A025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740958" y="3161797"/>
            <a:ext cx="1517122" cy="5344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7804B46-6369-6C42-A6A2-EC26AB08E8F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59458" y="844030"/>
            <a:ext cx="1211136" cy="79042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D8DC867-CB4C-7981-D4D7-94492983B82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88158" y="2890417"/>
            <a:ext cx="1753736" cy="10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Recreatie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39603A6-5F53-024F-D1E2-68B8E231C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6402" y="907070"/>
            <a:ext cx="1446234" cy="46402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DCE10C2-243A-41EC-3AFA-6AB9488B68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679" y="5202832"/>
            <a:ext cx="1277682" cy="101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73AD25-D5DD-E5E6-66F9-C1A7983FD926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F336F5-0613-4584-719A-DA6C5185F230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DCC92-E6EE-DA6D-2465-26DDA0918C80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82AF8A-3DF6-DBA2-570D-65BAF8EB92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0638" y="2978883"/>
            <a:ext cx="1137762" cy="8788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ECF617-95B0-FE6A-4A7D-95F59BC3318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4B6E67F-F8F4-94FA-69C8-B1C08536762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3192" y="576539"/>
            <a:ext cx="1683667" cy="11250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4C8356-F53D-CAB9-2964-B91C310756B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110103" y="785073"/>
            <a:ext cx="1344338" cy="70801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E54E45C-3745-84E7-D7ED-DCC1DD1F896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60521" y="3171582"/>
            <a:ext cx="858952" cy="4934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2D684B6-76F3-D422-595D-672F6AE13BC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306464" y="3151098"/>
            <a:ext cx="1517122" cy="5344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914DFFB-C654-A3F0-E5BE-E94E48E61AB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59458" y="5315416"/>
            <a:ext cx="1211136" cy="79042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A02EDD-A5EC-7C8C-A11F-E0C8820031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13129" y="5171018"/>
            <a:ext cx="1753736" cy="10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5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donker)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-Achtergrond-bewegend">
            <a:hlinkClick r:id="" action="ppaction://media"/>
            <a:extLst>
              <a:ext uri="{FF2B5EF4-FFF2-40B4-BE49-F238E27FC236}">
                <a16:creationId xmlns:a16="http://schemas.microsoft.com/office/drawing/2014/main" id="{868F196C-5B82-504D-78F6-2BC0F47FC04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7D616B4-2AD0-7F0B-CA3A-74BB25324B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557712" y="3210132"/>
            <a:ext cx="3076575" cy="43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merk (donker)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-Achtergrond-bewegend">
            <a:hlinkClick r:id="" action="ppaction://media"/>
            <a:extLst>
              <a:ext uri="{FF2B5EF4-FFF2-40B4-BE49-F238E27FC236}">
                <a16:creationId xmlns:a16="http://schemas.microsoft.com/office/drawing/2014/main" id="{8B0A9253-8E48-2634-CF7B-9BC8CD2EDD6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E1C9352-A961-A564-00A2-46751D51F89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4420" y="2777420"/>
            <a:ext cx="1303159" cy="13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-off (donker)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-Achtergrond-bewegend">
            <a:hlinkClick r:id="" action="ppaction://media"/>
            <a:extLst>
              <a:ext uri="{FF2B5EF4-FFF2-40B4-BE49-F238E27FC236}">
                <a16:creationId xmlns:a16="http://schemas.microsoft.com/office/drawing/2014/main" id="{9B39C099-0E1F-FC26-68CD-64A735591BB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BD92C2D-63E7-8701-4B0C-754E16142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046680" y="2593430"/>
            <a:ext cx="2098639" cy="16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lic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7D616B4-2AD0-7F0B-CA3A-74BB25324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8283" y="3213059"/>
            <a:ext cx="3035432" cy="43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71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merk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C0F9BB-7167-FDB8-00C7-269F8933E2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4420" y="2777420"/>
            <a:ext cx="1303159" cy="13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08587E-01E7-F62C-B224-13A875415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824" y="5084434"/>
            <a:ext cx="5513959" cy="32162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6C4E81A0-DFC6-65E5-78E9-3D9FB892F0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2784" y="5084434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(</a:t>
            </a:r>
            <a:r>
              <a:rPr lang="en-US" err="1"/>
              <a:t>bijvoorbeeld</a:t>
            </a:r>
            <a:r>
              <a:rPr lang="en-US"/>
              <a:t>: </a:t>
            </a:r>
            <a:r>
              <a:rPr lang="en-US" err="1"/>
              <a:t>Donderdag</a:t>
            </a:r>
            <a:r>
              <a:rPr lang="en-US"/>
              <a:t> 17 </a:t>
            </a:r>
            <a:r>
              <a:rPr lang="en-US" err="1"/>
              <a:t>november</a:t>
            </a:r>
            <a:r>
              <a:rPr lang="en-US"/>
              <a:t>)</a:t>
            </a:r>
            <a:endParaRPr lang="nl-NL"/>
          </a:p>
        </p:txBody>
      </p:sp>
      <p:sp>
        <p:nvSpPr>
          <p:cNvPr id="26" name="Tijdelijke aanduiding voor tekst 21">
            <a:extLst>
              <a:ext uri="{FF2B5EF4-FFF2-40B4-BE49-F238E27FC236}">
                <a16:creationId xmlns:a16="http://schemas.microsoft.com/office/drawing/2014/main" id="{1EE62A9C-ECD4-5749-3F1A-633096B160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2784" y="5415242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Onderwerp</a:t>
            </a:r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D60C988-BDF2-A011-8A93-A7AE2DE2E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24" y="5410647"/>
            <a:ext cx="5506412" cy="321638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4D6C74EB-E7D9-7C45-354C-F6B905797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824" y="5736870"/>
            <a:ext cx="5506412" cy="321638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CAAECC-4B8B-AC74-939F-D75343E30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440" y="2970176"/>
            <a:ext cx="3223260" cy="458607"/>
          </a:xfrm>
          <a:prstGeom prst="rect">
            <a:avLst/>
          </a:prstGeom>
        </p:spPr>
      </p:pic>
      <p:sp>
        <p:nvSpPr>
          <p:cNvPr id="2" name="Tijdelijke aanduiding voor tekst 8">
            <a:extLst>
              <a:ext uri="{FF2B5EF4-FFF2-40B4-BE49-F238E27FC236}">
                <a16:creationId xmlns:a16="http://schemas.microsoft.com/office/drawing/2014/main" id="{33C4FB06-9434-A0B7-DD9D-32F786AD7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795" y="6059113"/>
            <a:ext cx="5506412" cy="321638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cxnSp>
        <p:nvCxnSpPr>
          <p:cNvPr id="7" name="Rechte verbindingslijn 3">
            <a:extLst>
              <a:ext uri="{FF2B5EF4-FFF2-40B4-BE49-F238E27FC236}">
                <a16:creationId xmlns:a16="http://schemas.microsoft.com/office/drawing/2014/main" id="{1EF71E52-735D-169B-3898-F7377B917BFC}"/>
              </a:ext>
            </a:extLst>
          </p:cNvPr>
          <p:cNvCxnSpPr>
            <a:cxnSpLocks/>
          </p:cNvCxnSpPr>
          <p:nvPr userDrawn="1"/>
        </p:nvCxnSpPr>
        <p:spPr>
          <a:xfrm>
            <a:off x="853440" y="4899081"/>
            <a:ext cx="10485120" cy="0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669CCC3-6D21-A86D-0318-AFDEF1FE0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934" y="1894362"/>
            <a:ext cx="10718166" cy="845094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en-US" err="1"/>
              <a:t>Plaats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titel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159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-off (lic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BD92C2D-63E7-8701-4B0C-754E16142E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065970" y="2593430"/>
            <a:ext cx="2060058" cy="16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1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am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516CD4-8EC8-527D-76FE-DACBFC4BABFB}"/>
              </a:ext>
            </a:extLst>
          </p:cNvPr>
          <p:cNvSpPr txBox="1"/>
          <p:nvPr userDrawn="1"/>
        </p:nvSpPr>
        <p:spPr>
          <a:xfrm>
            <a:off x="760946" y="1155933"/>
            <a:ext cx="4594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>
                <a:solidFill>
                  <a:schemeClr val="bg1"/>
                </a:solidFill>
                <a:latin typeface="+mj-lt"/>
              </a:rPr>
              <a:t>Meer dan 60 experts en specialisten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12FAB-C82B-F1A3-B811-1C4E84FA2740}"/>
              </a:ext>
            </a:extLst>
          </p:cNvPr>
          <p:cNvSpPr txBox="1"/>
          <p:nvPr userDrawn="1"/>
        </p:nvSpPr>
        <p:spPr>
          <a:xfrm>
            <a:off x="865619" y="2729746"/>
            <a:ext cx="1883194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ui en </a:t>
            </a:r>
            <a:r>
              <a:rPr lang="nl-NL" err="1">
                <a:solidFill>
                  <a:schemeClr val="bg1"/>
                </a:solidFill>
              </a:rPr>
              <a:t>ux</a:t>
            </a:r>
            <a:r>
              <a:rPr lang="nl-NL">
                <a:solidFill>
                  <a:schemeClr val="bg1"/>
                </a:solidFill>
              </a:rPr>
              <a:t> designers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12AEC1-60CF-BD1B-7E6E-D68A47F14A30}"/>
              </a:ext>
            </a:extLst>
          </p:cNvPr>
          <p:cNvSpPr txBox="1"/>
          <p:nvPr userDrawn="1"/>
        </p:nvSpPr>
        <p:spPr>
          <a:xfrm>
            <a:off x="2910625" y="2729746"/>
            <a:ext cx="1821533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brand </a:t>
            </a:r>
            <a:r>
              <a:rPr lang="nl-NL" err="1">
                <a:solidFill>
                  <a:schemeClr val="bg1"/>
                </a:solidFill>
              </a:rPr>
              <a:t>strategists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40F426-3B02-6FE5-CBD0-7AF4AD6253E1}"/>
              </a:ext>
            </a:extLst>
          </p:cNvPr>
          <p:cNvSpPr txBox="1"/>
          <p:nvPr userDrawn="1"/>
        </p:nvSpPr>
        <p:spPr>
          <a:xfrm>
            <a:off x="865619" y="3311009"/>
            <a:ext cx="1856626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online marketeers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E3B60-6750-116F-44E4-3617668EFE64}"/>
              </a:ext>
            </a:extLst>
          </p:cNvPr>
          <p:cNvSpPr txBox="1"/>
          <p:nvPr userDrawn="1"/>
        </p:nvSpPr>
        <p:spPr>
          <a:xfrm>
            <a:off x="2893078" y="3307541"/>
            <a:ext cx="2673332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front-/</a:t>
            </a:r>
            <a:r>
              <a:rPr lang="nl-NL" err="1">
                <a:solidFill>
                  <a:schemeClr val="bg1"/>
                </a:solidFill>
              </a:rPr>
              <a:t>back-end</a:t>
            </a:r>
            <a:r>
              <a:rPr lang="nl-NL">
                <a:solidFill>
                  <a:schemeClr val="bg1"/>
                </a:solidFill>
              </a:rPr>
              <a:t> </a:t>
            </a:r>
            <a:r>
              <a:rPr lang="nl-NL" err="1">
                <a:solidFill>
                  <a:schemeClr val="bg1"/>
                </a:solidFill>
              </a:rPr>
              <a:t>developers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C85613-BC61-B177-9D0C-3ECD7C01BE51}"/>
              </a:ext>
            </a:extLst>
          </p:cNvPr>
          <p:cNvSpPr txBox="1"/>
          <p:nvPr userDrawn="1"/>
        </p:nvSpPr>
        <p:spPr>
          <a:xfrm>
            <a:off x="865619" y="3892272"/>
            <a:ext cx="1546111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test engineers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922CF9-32FC-7087-C5FB-6ED6A4E1344C}"/>
              </a:ext>
            </a:extLst>
          </p:cNvPr>
          <p:cNvSpPr txBox="1"/>
          <p:nvPr userDrawn="1"/>
        </p:nvSpPr>
        <p:spPr>
          <a:xfrm>
            <a:off x="2588697" y="3895095"/>
            <a:ext cx="2017593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content marketeers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D96E9-FD7D-A9AA-5606-5D5C3C5809AE}"/>
              </a:ext>
            </a:extLst>
          </p:cNvPr>
          <p:cNvSpPr txBox="1"/>
          <p:nvPr userDrawn="1"/>
        </p:nvSpPr>
        <p:spPr>
          <a:xfrm>
            <a:off x="865619" y="4475560"/>
            <a:ext cx="1378471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data </a:t>
            </a:r>
            <a:r>
              <a:rPr lang="nl-NL" err="1">
                <a:solidFill>
                  <a:schemeClr val="bg1"/>
                </a:solidFill>
              </a:rPr>
              <a:t>analists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8369F86C-734E-2A00-4A8B-46035ADDE54E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8BE3D4-6AFD-F37F-E712-CD0DE655171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>
                <a:solidFill>
                  <a:schemeClr val="bg1"/>
                </a:solidFill>
              </a:rPr>
              <a:t>‹#›</a:t>
            </a:fld>
            <a:endParaRPr lang="nl-NL" sz="16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620A14-BEAC-8A5F-6655-F7EA1FAC0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920596" y="6179931"/>
            <a:ext cx="1175404" cy="1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08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aanpasbare tekst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8369F86C-734E-2A00-4A8B-46035ADDE54E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8BE3D4-6AFD-F37F-E712-CD0DE655171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>
                <a:solidFill>
                  <a:schemeClr val="bg1"/>
                </a:solidFill>
              </a:rPr>
              <a:t>‹#›</a:t>
            </a:fld>
            <a:endParaRPr lang="nl-NL" sz="16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620A14-BEAC-8A5F-6655-F7EA1FAC0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920596" y="6179931"/>
            <a:ext cx="1175404" cy="167237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101CC3D-4C67-74C8-449F-CC588D29DE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5619" y="2745545"/>
            <a:ext cx="1810351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vul hier functies in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C6AE48F-1C58-3A06-743F-F17581C875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46818" y="2745545"/>
            <a:ext cx="2049028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en verplaats de chips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F71DDF2-4F82-D0F3-EBC4-FE9AC74E64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619" y="3303164"/>
            <a:ext cx="2130925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 een nette lay-out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10B8CD6-9253-A606-6071-DF68AE7E10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6859" y="3303844"/>
            <a:ext cx="2880034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kopiëer</a:t>
            </a:r>
            <a:r>
              <a:rPr lang="nl-NL"/>
              <a:t> en plak chips bij tekort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CB93BD5-33A2-FD56-04B4-7ED5D65A30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5619" y="3860783"/>
            <a:ext cx="3542521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of verwijder ze als er minder nodig zijn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904DB266-20BF-4F77-F577-7DD5966325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Titel (bijv. Meer dan 60 experts en specialisten)</a:t>
            </a:r>
          </a:p>
        </p:txBody>
      </p:sp>
    </p:spTree>
    <p:extLst>
      <p:ext uri="{BB962C8B-B14F-4D97-AF65-F5344CB8AC3E}">
        <p14:creationId xmlns:p14="http://schemas.microsoft.com/office/powerpoint/2010/main" val="167956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aanpasbare tekst Engels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8369F86C-734E-2A00-4A8B-46035ADDE54E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8BE3D4-6AFD-F37F-E712-CD0DE655171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>
                <a:solidFill>
                  <a:schemeClr val="bg1"/>
                </a:solidFill>
              </a:rPr>
              <a:t>‹#›</a:t>
            </a:fld>
            <a:endParaRPr lang="nl-NL" sz="16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620A14-BEAC-8A5F-6655-F7EA1FAC0F0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920596" y="6179931"/>
            <a:ext cx="1175404" cy="167237"/>
          </a:xfrm>
          <a:prstGeom prst="rect">
            <a:avLst/>
          </a:prstGeom>
        </p:spPr>
      </p:pic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904DB266-20BF-4F77-F577-7DD5966325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More </a:t>
            </a:r>
            <a:r>
              <a:rPr lang="nl-NL" err="1"/>
              <a:t>than</a:t>
            </a:r>
            <a:r>
              <a:rPr lang="nl-NL"/>
              <a:t> 60 experts </a:t>
            </a:r>
            <a:r>
              <a:rPr lang="nl-NL" err="1"/>
              <a:t>and</a:t>
            </a:r>
            <a:r>
              <a:rPr lang="nl-NL"/>
              <a:t> specialist</a:t>
            </a:r>
          </a:p>
        </p:txBody>
      </p:sp>
      <p:sp>
        <p:nvSpPr>
          <p:cNvPr id="36" name="TextBox 34">
            <a:extLst>
              <a:ext uri="{FF2B5EF4-FFF2-40B4-BE49-F238E27FC236}">
                <a16:creationId xmlns:a16="http://schemas.microsoft.com/office/drawing/2014/main" id="{ACA26EDC-BF3A-70D9-D270-DB6124A607A0}"/>
              </a:ext>
            </a:extLst>
          </p:cNvPr>
          <p:cNvSpPr txBox="1"/>
          <p:nvPr userDrawn="1"/>
        </p:nvSpPr>
        <p:spPr>
          <a:xfrm>
            <a:off x="865619" y="2729746"/>
            <a:ext cx="1883194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UI / UX designers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23A9D-D1BA-15A6-9BA3-4F30F70A115D}"/>
              </a:ext>
            </a:extLst>
          </p:cNvPr>
          <p:cNvSpPr txBox="1"/>
          <p:nvPr userDrawn="1"/>
        </p:nvSpPr>
        <p:spPr>
          <a:xfrm>
            <a:off x="2905629" y="2729746"/>
            <a:ext cx="1821533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Brand </a:t>
            </a:r>
            <a:r>
              <a:rPr lang="nl-NL" err="1">
                <a:solidFill>
                  <a:schemeClr val="bg1"/>
                </a:solidFill>
              </a:rPr>
              <a:t>strategists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E341F3-09B9-67D5-E05E-62E2F9EE7480}"/>
              </a:ext>
            </a:extLst>
          </p:cNvPr>
          <p:cNvSpPr txBox="1"/>
          <p:nvPr userDrawn="1"/>
        </p:nvSpPr>
        <p:spPr>
          <a:xfrm>
            <a:off x="865619" y="3311009"/>
            <a:ext cx="2763628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Online marketing consultants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115549-D64D-882C-6628-3DC8929669F3}"/>
              </a:ext>
            </a:extLst>
          </p:cNvPr>
          <p:cNvSpPr txBox="1"/>
          <p:nvPr userDrawn="1"/>
        </p:nvSpPr>
        <p:spPr>
          <a:xfrm>
            <a:off x="3792333" y="3303569"/>
            <a:ext cx="2673332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Front-/</a:t>
            </a:r>
            <a:r>
              <a:rPr lang="nl-NL" err="1">
                <a:solidFill>
                  <a:schemeClr val="bg1"/>
                </a:solidFill>
              </a:rPr>
              <a:t>back-end</a:t>
            </a:r>
            <a:r>
              <a:rPr lang="nl-NL">
                <a:solidFill>
                  <a:schemeClr val="bg1"/>
                </a:solidFill>
              </a:rPr>
              <a:t> </a:t>
            </a:r>
            <a:r>
              <a:rPr lang="nl-NL" err="1">
                <a:solidFill>
                  <a:schemeClr val="bg1"/>
                </a:solidFill>
              </a:rPr>
              <a:t>developers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B254A6-5103-3C12-D704-87277FA05730}"/>
              </a:ext>
            </a:extLst>
          </p:cNvPr>
          <p:cNvSpPr txBox="1"/>
          <p:nvPr userDrawn="1"/>
        </p:nvSpPr>
        <p:spPr>
          <a:xfrm>
            <a:off x="865619" y="3892272"/>
            <a:ext cx="1546111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Test engineers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4AEF-A8F7-7DAB-EB21-80688F9073B3}"/>
              </a:ext>
            </a:extLst>
          </p:cNvPr>
          <p:cNvSpPr txBox="1"/>
          <p:nvPr userDrawn="1"/>
        </p:nvSpPr>
        <p:spPr>
          <a:xfrm>
            <a:off x="2588697" y="3895095"/>
            <a:ext cx="2969892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Digital marketing consultants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09A82D-783D-148C-B65E-98D6E73C3719}"/>
              </a:ext>
            </a:extLst>
          </p:cNvPr>
          <p:cNvSpPr txBox="1"/>
          <p:nvPr userDrawn="1"/>
        </p:nvSpPr>
        <p:spPr>
          <a:xfrm>
            <a:off x="865620" y="4475560"/>
            <a:ext cx="1544862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Data </a:t>
            </a:r>
            <a:r>
              <a:rPr lang="nl-NL" err="1">
                <a:solidFill>
                  <a:schemeClr val="bg1"/>
                </a:solidFill>
              </a:rPr>
              <a:t>analysts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1" name="TextBox 41">
            <a:extLst>
              <a:ext uri="{FF2B5EF4-FFF2-40B4-BE49-F238E27FC236}">
                <a16:creationId xmlns:a16="http://schemas.microsoft.com/office/drawing/2014/main" id="{F522E683-74C9-9F8A-F85D-BD6C608F230D}"/>
              </a:ext>
            </a:extLst>
          </p:cNvPr>
          <p:cNvSpPr txBox="1"/>
          <p:nvPr userDrawn="1"/>
        </p:nvSpPr>
        <p:spPr>
          <a:xfrm>
            <a:off x="2588697" y="4482649"/>
            <a:ext cx="1546111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Data </a:t>
            </a:r>
            <a:r>
              <a:rPr lang="nl-NL" err="1">
                <a:solidFill>
                  <a:schemeClr val="bg1"/>
                </a:solidFill>
              </a:rPr>
              <a:t>scientists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55" name="Afbeelding 54" descr="Afbeelding met persoon, kleding, Elleboog, Menselijk gezicht&#10;&#10;Automatisch gegenereerde beschrijving">
            <a:extLst>
              <a:ext uri="{FF2B5EF4-FFF2-40B4-BE49-F238E27FC236}">
                <a16:creationId xmlns:a16="http://schemas.microsoft.com/office/drawing/2014/main" id="{3C17D13A-2464-6128-7956-D5B194FD108C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472497" y="5166023"/>
            <a:ext cx="1713600" cy="1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34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lledig aanpasbaar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47600" y="-1"/>
            <a:ext cx="5144400" cy="6858001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180A7-C114-9FC2-F651-99E418862E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784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9A556D-70BD-336D-4753-D90CD01C0E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630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DABD403-FA95-F3EA-3381-46118D6022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494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D757494-B3CC-204D-DD38-ED01BC1F70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766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E4FFB43-9631-B75C-4B49-78C4CAE737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12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841F0B8-39FD-E5E7-B324-E04ED13FAB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476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E401415-9467-E482-C5E4-1F7BCCCA4B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4766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2657A3-14DF-5E11-C2BD-4B48ADDF2B8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612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B89FDC7-D0D2-0C0D-18FC-239EF7F01B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0476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765C90A-D44B-D168-7073-083D4C8D51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4802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A4E680-2FA6-BA58-94DC-E541586704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648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BF01ABD-CAB9-7028-5C07-AED040F465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512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8E5786A-2891-7583-6D74-0402E3BB11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5619" y="2745545"/>
            <a:ext cx="1810351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vul hier functies in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267BB5C-E9E2-6CCB-6AEF-232C54E0D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46818" y="2745545"/>
            <a:ext cx="2049028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en verplaats de chips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94247DB-2F12-9B01-0CF0-BC7E0CFE1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619" y="3303164"/>
            <a:ext cx="2130925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 een nette lay-out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B649D44-6291-C96B-3889-0F57C53D14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Titel (bijv. Meer dan 60 experts en specialisten)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50E2F38-4B46-8DE5-149D-53F4199886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6859" y="3303844"/>
            <a:ext cx="2880034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kopiëer</a:t>
            </a:r>
            <a:r>
              <a:rPr lang="nl-NL"/>
              <a:t> en plak chips bij tekort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B268E296-8D6D-BE4F-AFA3-C78E98D17C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5619" y="3860783"/>
            <a:ext cx="3542521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of verwijder ze als er minder nodig zijn</a:t>
            </a:r>
          </a:p>
        </p:txBody>
      </p:sp>
      <p:cxnSp>
        <p:nvCxnSpPr>
          <p:cNvPr id="8" name="Rechte verbindingslijn 3">
            <a:extLst>
              <a:ext uri="{FF2B5EF4-FFF2-40B4-BE49-F238E27FC236}">
                <a16:creationId xmlns:a16="http://schemas.microsoft.com/office/drawing/2014/main" id="{AA0E9890-9B93-78AB-8758-41E56B60060F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4A2095-759F-DB7A-318D-2763B7C9351F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>
                <a:solidFill>
                  <a:schemeClr val="bg1"/>
                </a:solidFill>
              </a:rPr>
              <a:t>‹#›</a:t>
            </a:fld>
            <a:endParaRPr lang="nl-NL" sz="1600">
              <a:solidFill>
                <a:schemeClr val="bg1"/>
              </a:solidFill>
            </a:endParaRPr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0FF406FC-ED84-7151-4CC5-6D65EA3B94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20596" y="6179931"/>
            <a:ext cx="1175404" cy="1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ic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516CD4-8EC8-527D-76FE-DACBFC4BABFB}"/>
              </a:ext>
            </a:extLst>
          </p:cNvPr>
          <p:cNvSpPr txBox="1"/>
          <p:nvPr userDrawn="1"/>
        </p:nvSpPr>
        <p:spPr>
          <a:xfrm>
            <a:off x="760946" y="1155933"/>
            <a:ext cx="4594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>
                <a:latin typeface="+mj-lt"/>
              </a:rPr>
              <a:t>Meer dan 60 experts en specialisten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12FAB-C82B-F1A3-B811-1C4E84FA2740}"/>
              </a:ext>
            </a:extLst>
          </p:cNvPr>
          <p:cNvSpPr txBox="1"/>
          <p:nvPr userDrawn="1"/>
        </p:nvSpPr>
        <p:spPr>
          <a:xfrm>
            <a:off x="865619" y="2729746"/>
            <a:ext cx="1883194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ui en </a:t>
            </a:r>
            <a:r>
              <a:rPr lang="nl-NL" err="1"/>
              <a:t>ux</a:t>
            </a:r>
            <a:r>
              <a:rPr lang="nl-NL"/>
              <a:t> designers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12AEC1-60CF-BD1B-7E6E-D68A47F14A30}"/>
              </a:ext>
            </a:extLst>
          </p:cNvPr>
          <p:cNvSpPr txBox="1"/>
          <p:nvPr userDrawn="1"/>
        </p:nvSpPr>
        <p:spPr>
          <a:xfrm>
            <a:off x="2910625" y="2729746"/>
            <a:ext cx="1821533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brand </a:t>
            </a:r>
            <a:r>
              <a:rPr lang="nl-NL" err="1"/>
              <a:t>strategists</a:t>
            </a:r>
            <a:endParaRPr lang="nl-NL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40F426-3B02-6FE5-CBD0-7AF4AD6253E1}"/>
              </a:ext>
            </a:extLst>
          </p:cNvPr>
          <p:cNvSpPr txBox="1"/>
          <p:nvPr userDrawn="1"/>
        </p:nvSpPr>
        <p:spPr>
          <a:xfrm>
            <a:off x="865619" y="3311009"/>
            <a:ext cx="1856626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online marketeers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E3B60-6750-116F-44E4-3617668EFE64}"/>
              </a:ext>
            </a:extLst>
          </p:cNvPr>
          <p:cNvSpPr txBox="1"/>
          <p:nvPr userDrawn="1"/>
        </p:nvSpPr>
        <p:spPr>
          <a:xfrm>
            <a:off x="2893078" y="3307541"/>
            <a:ext cx="2673332" cy="405051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front-/</a:t>
            </a:r>
            <a:r>
              <a:rPr lang="nl-NL" err="1"/>
              <a:t>back-end</a:t>
            </a:r>
            <a:r>
              <a:rPr lang="nl-NL"/>
              <a:t> </a:t>
            </a:r>
            <a:r>
              <a:rPr lang="nl-NL" err="1"/>
              <a:t>developers</a:t>
            </a:r>
            <a:endParaRPr lang="nl-N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C85613-BC61-B177-9D0C-3ECD7C01BE51}"/>
              </a:ext>
            </a:extLst>
          </p:cNvPr>
          <p:cNvSpPr txBox="1"/>
          <p:nvPr userDrawn="1"/>
        </p:nvSpPr>
        <p:spPr>
          <a:xfrm>
            <a:off x="865619" y="3892272"/>
            <a:ext cx="1546111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test engineers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922CF9-32FC-7087-C5FB-6ED6A4E1344C}"/>
              </a:ext>
            </a:extLst>
          </p:cNvPr>
          <p:cNvSpPr txBox="1"/>
          <p:nvPr userDrawn="1"/>
        </p:nvSpPr>
        <p:spPr>
          <a:xfrm>
            <a:off x="2588697" y="3895095"/>
            <a:ext cx="2017593" cy="405051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content marketeers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D96E9-FD7D-A9AA-5606-5D5C3C5809AE}"/>
              </a:ext>
            </a:extLst>
          </p:cNvPr>
          <p:cNvSpPr txBox="1"/>
          <p:nvPr userDrawn="1"/>
        </p:nvSpPr>
        <p:spPr>
          <a:xfrm>
            <a:off x="865619" y="4475560"/>
            <a:ext cx="1378471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data </a:t>
            </a:r>
            <a:r>
              <a:rPr lang="nl-NL" err="1"/>
              <a:t>analists</a:t>
            </a:r>
            <a:endParaRPr lang="nl-NL"/>
          </a:p>
        </p:txBody>
      </p:sp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3" name="Rechte verbindingslijn 3">
            <a:extLst>
              <a:ext uri="{FF2B5EF4-FFF2-40B4-BE49-F238E27FC236}">
                <a16:creationId xmlns:a16="http://schemas.microsoft.com/office/drawing/2014/main" id="{43812A0D-7201-9B61-0F04-CEACD38C38C5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1C678A-9A9F-49BF-E052-EA81B741C9C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B9F989-7363-E8A2-CA28-E8535515E20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904664" y="6178798"/>
            <a:ext cx="1191336" cy="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6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aanpasbare tekst (lic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3" name="Rechte verbindingslijn 3">
            <a:extLst>
              <a:ext uri="{FF2B5EF4-FFF2-40B4-BE49-F238E27FC236}">
                <a16:creationId xmlns:a16="http://schemas.microsoft.com/office/drawing/2014/main" id="{43812A0D-7201-9B61-0F04-CEACD38C38C5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1C678A-9A9F-49BF-E052-EA81B741C9C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B9F989-7363-E8A2-CA28-E8535515E20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904664" y="6178798"/>
            <a:ext cx="1191336" cy="169503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05F944F-0A71-CD24-C0DA-10F00DEB1E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5619" y="2745545"/>
            <a:ext cx="1810351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vul hier functies in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7E6664B-15E5-1867-78C7-C86E7C5D8A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46818" y="2745545"/>
            <a:ext cx="2049028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en verplaats de chips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4ACDAC2-95A3-B4D5-9CB5-D8782A4D9E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619" y="3303164"/>
            <a:ext cx="2130925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 een nette lay-out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55514731-8255-131D-388C-745BCE7B61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Titel (bijv. Meer dan 60 experts en specialisten)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26DD288-D961-C146-60EA-845A38773C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6859" y="3303844"/>
            <a:ext cx="2880034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kopiëer</a:t>
            </a:r>
            <a:r>
              <a:rPr lang="nl-NL"/>
              <a:t> en plak chips bij tekort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4BE8F64-9D1A-498D-1DA7-943BC34289C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5619" y="3860783"/>
            <a:ext cx="3542521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of verwijder ze als er minder nodig zijn</a:t>
            </a:r>
          </a:p>
        </p:txBody>
      </p:sp>
    </p:spTree>
    <p:extLst>
      <p:ext uri="{BB962C8B-B14F-4D97-AF65-F5344CB8AC3E}">
        <p14:creationId xmlns:p14="http://schemas.microsoft.com/office/powerpoint/2010/main" val="895486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lledig aanpasbaar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47600" y="-1"/>
            <a:ext cx="5144400" cy="6858001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180A7-C114-9FC2-F651-99E418862E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784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9A556D-70BD-336D-4753-D90CD01C0E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630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DABD403-FA95-F3EA-3381-46118D6022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494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D757494-B3CC-204D-DD38-ED01BC1F70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766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E4FFB43-9631-B75C-4B49-78C4CAE737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12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841F0B8-39FD-E5E7-B324-E04ED13FAB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476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E401415-9467-E482-C5E4-1F7BCCCA4B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4766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2657A3-14DF-5E11-C2BD-4B48ADDF2B8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612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B89FDC7-D0D2-0C0D-18FC-239EF7F01B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0476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765C90A-D44B-D168-7073-083D4C8D51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4802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A4E680-2FA6-BA58-94DC-E541586704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648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BF01ABD-CAB9-7028-5C07-AED040F465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512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8E5786A-2891-7583-6D74-0402E3BB11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5619" y="2745545"/>
            <a:ext cx="1810351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vul hier functies in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267BB5C-E9E2-6CCB-6AEF-232C54E0D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46818" y="2745545"/>
            <a:ext cx="2049028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en verplaats de chips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94247DB-2F12-9B01-0CF0-BC7E0CFE1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619" y="3303164"/>
            <a:ext cx="2130925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 een nette lay-out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B649D44-6291-C96B-3889-0F57C53D14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Titel (bijv. Meer dan 60 experts en specialisten)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50E2F38-4B46-8DE5-149D-53F4199886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6859" y="3303844"/>
            <a:ext cx="2880034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kopiëer</a:t>
            </a:r>
            <a:r>
              <a:rPr lang="nl-NL"/>
              <a:t> en plak chips bij tekort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B268E296-8D6D-BE4F-AFA3-C78E98D17C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5619" y="3860783"/>
            <a:ext cx="3542521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of verwijder ze als er minder nodig zijn</a:t>
            </a:r>
          </a:p>
        </p:txBody>
      </p:sp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BD710762-CC94-3949-759A-EA134B192F1C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4E666-016D-E3CC-1D8E-54B77F601967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FF7DB-6B04-ADC7-ED70-32B2F96E6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04664" y="6178798"/>
            <a:ext cx="1191336" cy="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9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e, Toine en Joh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C7CF2BA-89C6-1CED-39F5-03B316A5A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934" y="365125"/>
            <a:ext cx="10624647" cy="8083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nl-NL"/>
              <a:t>Het Team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7739E2-7613-FD66-D90C-28A0F0FD90A7}"/>
              </a:ext>
            </a:extLst>
          </p:cNvPr>
          <p:cNvGrpSpPr/>
          <p:nvPr userDrawn="1"/>
        </p:nvGrpSpPr>
        <p:grpSpPr>
          <a:xfrm>
            <a:off x="1126998" y="1587461"/>
            <a:ext cx="2981622" cy="3899174"/>
            <a:chOff x="1126998" y="1587461"/>
            <a:chExt cx="2981622" cy="3899174"/>
          </a:xfrm>
          <a:effectLst>
            <a:outerShdw blurRad="635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10" name="Picture 9" descr="A person with his hands folded&#10;&#10;Description automatically generated with low confidence">
              <a:extLst>
                <a:ext uri="{FF2B5EF4-FFF2-40B4-BE49-F238E27FC236}">
                  <a16:creationId xmlns:a16="http://schemas.microsoft.com/office/drawing/2014/main" id="{98A57D07-D81B-C58A-7DF2-E3E91B963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26998" y="1587461"/>
              <a:ext cx="2981622" cy="29816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8161FD-52BA-7839-73CA-5E7C95C996C0}"/>
                </a:ext>
              </a:extLst>
            </p:cNvPr>
            <p:cNvSpPr txBox="1"/>
            <p:nvPr userDrawn="1"/>
          </p:nvSpPr>
          <p:spPr>
            <a:xfrm>
              <a:off x="1126998" y="4569122"/>
              <a:ext cx="2981622" cy="917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80000" tIns="180000" rIns="180000" bIns="180000" rtlCol="0" anchor="ctr">
              <a:spAutoFit/>
            </a:bodyPr>
            <a:lstStyle/>
            <a:p>
              <a:r>
                <a:rPr lang="nl-NL">
                  <a:latin typeface="+mj-lt"/>
                </a:rPr>
                <a:t>Ate van der Meer</a:t>
              </a:r>
            </a:p>
            <a:p>
              <a:r>
                <a:rPr lang="nl-NL"/>
                <a:t>CCO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40348-6650-F70B-EB63-C3DD5D60F18D}"/>
              </a:ext>
            </a:extLst>
          </p:cNvPr>
          <p:cNvGrpSpPr/>
          <p:nvPr userDrawn="1"/>
        </p:nvGrpSpPr>
        <p:grpSpPr>
          <a:xfrm>
            <a:off x="8083380" y="1587461"/>
            <a:ext cx="2981622" cy="3899134"/>
            <a:chOff x="4605189" y="1587462"/>
            <a:chExt cx="2981622" cy="3899134"/>
          </a:xfrm>
          <a:effectLst>
            <a:outerShdw blurRad="635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13" name="Picture 12" descr="A person with curly hair&#10;&#10;Description automatically generated with low confidence">
              <a:extLst>
                <a:ext uri="{FF2B5EF4-FFF2-40B4-BE49-F238E27FC236}">
                  <a16:creationId xmlns:a16="http://schemas.microsoft.com/office/drawing/2014/main" id="{67F9C7CC-4A20-2D18-236D-B812C620C1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605189" y="1587462"/>
              <a:ext cx="2981622" cy="2981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426A09-228A-56C9-78A8-BE1AA0431005}"/>
                </a:ext>
              </a:extLst>
            </p:cNvPr>
            <p:cNvSpPr txBox="1"/>
            <p:nvPr userDrawn="1"/>
          </p:nvSpPr>
          <p:spPr>
            <a:xfrm>
              <a:off x="4605189" y="4569083"/>
              <a:ext cx="2981622" cy="917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80000" tIns="180000" rIns="180000" bIns="180000" rtlCol="0" anchor="ctr">
              <a:spAutoFit/>
            </a:bodyPr>
            <a:lstStyle/>
            <a:p>
              <a:r>
                <a:rPr lang="nl-NL">
                  <a:latin typeface="+mj-lt"/>
                </a:rPr>
                <a:t>Johan Nieuwenhuis</a:t>
              </a:r>
            </a:p>
            <a:p>
              <a:r>
                <a:rPr lang="nl-NL"/>
                <a:t>CIO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965FFD-85D7-6871-8CF4-2167DA298041}"/>
              </a:ext>
            </a:extLst>
          </p:cNvPr>
          <p:cNvGrpSpPr/>
          <p:nvPr userDrawn="1"/>
        </p:nvGrpSpPr>
        <p:grpSpPr>
          <a:xfrm>
            <a:off x="4605189" y="1587461"/>
            <a:ext cx="2981622" cy="3899174"/>
            <a:chOff x="8083380" y="1587461"/>
            <a:chExt cx="2981622" cy="3899174"/>
          </a:xfrm>
          <a:effectLst>
            <a:outerShdw blurRad="635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15" name="Picture 14" descr="A picture containing person, person, outdoor, suit&#10;&#10;Description automatically generated">
              <a:extLst>
                <a:ext uri="{FF2B5EF4-FFF2-40B4-BE49-F238E27FC236}">
                  <a16:creationId xmlns:a16="http://schemas.microsoft.com/office/drawing/2014/main" id="{B72210DA-CD58-E191-4B96-D2E328DDDD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83380" y="1587461"/>
              <a:ext cx="2981622" cy="2981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A9682F-6DD8-0FC8-3B42-93FBE310092B}"/>
                </a:ext>
              </a:extLst>
            </p:cNvPr>
            <p:cNvSpPr txBox="1"/>
            <p:nvPr userDrawn="1"/>
          </p:nvSpPr>
          <p:spPr>
            <a:xfrm>
              <a:off x="8083380" y="4569122"/>
              <a:ext cx="2981622" cy="917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80000" tIns="180000" rIns="180000" bIns="180000" rtlCol="0" anchor="ctr">
              <a:spAutoFit/>
            </a:bodyPr>
            <a:lstStyle/>
            <a:p>
              <a:r>
                <a:rPr lang="nl-NL">
                  <a:latin typeface="+mj-lt"/>
                </a:rPr>
                <a:t>Toine Dinkelberg</a:t>
              </a:r>
            </a:p>
            <a:p>
              <a:r>
                <a:rPr lang="nl-NL"/>
                <a:t>CDO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D3D7E7DC-862B-281B-379B-DE4C6605CE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B0F4CB00-8781-7994-F583-D0015314ABD3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1048512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972DEA-6028-9434-5612-1EA253501B9D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3760941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te, Toine en Joh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91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0D30-7C09-D95B-623A-627F7B158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934" y="2766218"/>
            <a:ext cx="1071816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Plaats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titel</a:t>
            </a:r>
            <a:endParaRPr 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CDCED2-2BF8-1CC5-93F5-3A261D9FD4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55190" y="6178718"/>
            <a:ext cx="1175404" cy="169664"/>
          </a:xfrm>
          <a:prstGeom prst="rect">
            <a:avLst/>
          </a:prstGeom>
        </p:spPr>
      </p:pic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99776BF8-59AB-3FDD-CC0E-C2792B8A1F9A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10485120" cy="0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40236B-366B-D957-3620-D23B4C8CE249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4603938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B5D581-EB45-FA48-7D5D-20C25A7202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C5BF38D-3804-48DC-BF28-4D380755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5120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5F9CBB-63DF-D407-5AEF-45C28DB52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457200" indent="-45720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3618917B-25FE-9DFA-A23E-F3E3D75F5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93265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EC6448-F8EF-190A-058B-43B722FA9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138" y="1331913"/>
            <a:ext cx="5262562" cy="42465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9D26A2-E0B5-36B1-0E98-61BD6FF912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300" y="1331913"/>
            <a:ext cx="5262563" cy="42465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4F1909EC-EFB6-B22D-72F1-998B2D5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7567563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(bijv. visie opdr.gev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C1368-8ADC-72CE-FF13-6891F6F89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934" y="365125"/>
            <a:ext cx="10603866" cy="52178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>
                <a:effectLst/>
              </a:rPr>
              <a:t>Hier kan bijvoorbeeld de visie of probleemstelling van de opdrachtgever komen te staan.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0887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eenkomst-pagina 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5684A2-865B-8624-8893-A1218999D785}"/>
              </a:ext>
            </a:extLst>
          </p:cNvPr>
          <p:cNvSpPr txBox="1"/>
          <p:nvPr userDrawn="1"/>
        </p:nvSpPr>
        <p:spPr>
          <a:xfrm>
            <a:off x="3459427" y="2492259"/>
            <a:ext cx="202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latin typeface="+mj-lt"/>
              </a:rPr>
              <a:t>Snakeware</a:t>
            </a:r>
            <a:endParaRPr lang="nl-NL" sz="1800">
              <a:latin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9C50CB-1220-D674-5E8A-B10621CB2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29397"/>
            <a:ext cx="5298176" cy="5141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B7615-7D86-32B6-038C-AF151D10CCF6}"/>
              </a:ext>
            </a:extLst>
          </p:cNvPr>
          <p:cNvSpPr txBox="1"/>
          <p:nvPr userDrawn="1"/>
        </p:nvSpPr>
        <p:spPr>
          <a:xfrm>
            <a:off x="749934" y="429396"/>
            <a:ext cx="5245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0">
                <a:latin typeface="+mj-lt"/>
              </a:rPr>
              <a:t>Overeenkomst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C9B05-576E-6421-DBC9-1C49A87CF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9934" y="2521349"/>
            <a:ext cx="2695165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Opdrachtgever</a:t>
            </a:r>
            <a:endParaRPr lang="nl-N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4489DD0-C101-D20F-64B4-BE5FB071F5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9934" y="3923546"/>
            <a:ext cx="2695165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41848-88DA-9F9D-6132-82BB1E2CA50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845959"/>
            <a:ext cx="1943637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EF918-F616-7588-1BAF-890A39F3ADC5}"/>
              </a:ext>
            </a:extLst>
          </p:cNvPr>
          <p:cNvCxnSpPr>
            <a:cxnSpLocks/>
          </p:cNvCxnSpPr>
          <p:nvPr userDrawn="1"/>
        </p:nvCxnSpPr>
        <p:spPr>
          <a:xfrm>
            <a:off x="3557298" y="3845959"/>
            <a:ext cx="1943637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A972EC-F4C5-D8D3-D0D5-7A0F2D32E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832500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05827-7AD4-270F-B3B2-53DC2311AA5B}"/>
              </a:ext>
            </a:extLst>
          </p:cNvPr>
          <p:cNvSpPr txBox="1"/>
          <p:nvPr userDrawn="1"/>
        </p:nvSpPr>
        <p:spPr>
          <a:xfrm>
            <a:off x="3445099" y="3901512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Ate van der Meer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196CBD6-7020-2D06-CD2C-53DFD7DCF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73711">
            <a:off x="3189266" y="3133692"/>
            <a:ext cx="2679700" cy="90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479EA-E3A9-67CD-62AF-8FEA0E7F2964}"/>
              </a:ext>
            </a:extLst>
          </p:cNvPr>
          <p:cNvSpPr txBox="1"/>
          <p:nvPr userDrawn="1"/>
        </p:nvSpPr>
        <p:spPr>
          <a:xfrm>
            <a:off x="4555067" y="360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71077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eenkomst-pagina 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5684A2-865B-8624-8893-A1218999D785}"/>
              </a:ext>
            </a:extLst>
          </p:cNvPr>
          <p:cNvSpPr txBox="1"/>
          <p:nvPr userDrawn="1"/>
        </p:nvSpPr>
        <p:spPr>
          <a:xfrm>
            <a:off x="3459427" y="2063282"/>
            <a:ext cx="202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+mj-lt"/>
              </a:rPr>
              <a:t>Snakeware</a:t>
            </a:r>
            <a:endParaRPr lang="nl-NL" sz="1600">
              <a:latin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9C50CB-1220-D674-5E8A-B10621CB2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749" y="429397"/>
            <a:ext cx="5298176" cy="5141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B7615-7D86-32B6-038C-AF151D10CCF6}"/>
              </a:ext>
            </a:extLst>
          </p:cNvPr>
          <p:cNvSpPr txBox="1"/>
          <p:nvPr userDrawn="1"/>
        </p:nvSpPr>
        <p:spPr>
          <a:xfrm>
            <a:off x="665267" y="465768"/>
            <a:ext cx="5245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0">
                <a:latin typeface="+mj-lt"/>
              </a:rPr>
              <a:t>Overeenkomst</a:t>
            </a:r>
            <a:r>
              <a:rPr lang="nl-NL" sz="4400" b="0">
                <a:solidFill>
                  <a:schemeClr val="accent6"/>
                </a:solidFill>
                <a:latin typeface="+mj-lt"/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C9B05-576E-6421-DBC9-1C49A87CF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9934" y="2092372"/>
            <a:ext cx="2695165" cy="3111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Opdrachtgever</a:t>
            </a:r>
            <a:endParaRPr lang="nl-N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4489DD0-C101-D20F-64B4-BE5FB071F5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9934" y="3494569"/>
            <a:ext cx="2695165" cy="3111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41848-88DA-9F9D-6132-82BB1E2CA50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416982"/>
            <a:ext cx="1943637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EF918-F616-7588-1BAF-890A39F3ADC5}"/>
              </a:ext>
            </a:extLst>
          </p:cNvPr>
          <p:cNvCxnSpPr>
            <a:cxnSpLocks/>
          </p:cNvCxnSpPr>
          <p:nvPr userDrawn="1"/>
        </p:nvCxnSpPr>
        <p:spPr>
          <a:xfrm>
            <a:off x="3557298" y="3416982"/>
            <a:ext cx="1943637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A972EC-F4C5-D8D3-D0D5-7A0F2D32E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403523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05827-7AD4-270F-B3B2-53DC2311AA5B}"/>
              </a:ext>
            </a:extLst>
          </p:cNvPr>
          <p:cNvSpPr txBox="1"/>
          <p:nvPr userDrawn="1"/>
        </p:nvSpPr>
        <p:spPr>
          <a:xfrm>
            <a:off x="3445099" y="3472535"/>
            <a:ext cx="263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/>
              <a:t>Ate van der Meer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196CBD6-7020-2D06-CD2C-53DFD7DCF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73711">
            <a:off x="3413102" y="2706391"/>
            <a:ext cx="2119561" cy="713217"/>
          </a:xfrm>
          <a:prstGeom prst="rect">
            <a:avLst/>
          </a:prstGeom>
        </p:spPr>
      </p:pic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BB06B7AE-BF36-D446-09DA-AF6BCDFF770E}"/>
              </a:ext>
            </a:extLst>
          </p:cNvPr>
          <p:cNvCxnSpPr>
            <a:cxnSpLocks/>
          </p:cNvCxnSpPr>
          <p:nvPr userDrawn="1"/>
        </p:nvCxnSpPr>
        <p:spPr>
          <a:xfrm>
            <a:off x="3568065" y="5050536"/>
            <a:ext cx="1943637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29E70C0-CA20-00DF-DDAC-614C4C92A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9427" y="5142114"/>
            <a:ext cx="2647341" cy="3111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765800BE-5BC0-33AD-CDC9-AA16D4AAC98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74180" y="4051068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1375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eenkomst-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5684A2-865B-8624-8893-A1218999D785}"/>
              </a:ext>
            </a:extLst>
          </p:cNvPr>
          <p:cNvSpPr txBox="1"/>
          <p:nvPr userDrawn="1"/>
        </p:nvSpPr>
        <p:spPr>
          <a:xfrm>
            <a:off x="3459427" y="2492259"/>
            <a:ext cx="202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latin typeface="+mj-lt"/>
              </a:rPr>
              <a:t>Snakeware</a:t>
            </a:r>
            <a:endParaRPr lang="nl-NL" sz="1800">
              <a:latin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9C50CB-1220-D674-5E8A-B10621CB2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29397"/>
            <a:ext cx="5298176" cy="5141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B7615-7D86-32B6-038C-AF151D10CCF6}"/>
              </a:ext>
            </a:extLst>
          </p:cNvPr>
          <p:cNvSpPr txBox="1"/>
          <p:nvPr userDrawn="1"/>
        </p:nvSpPr>
        <p:spPr>
          <a:xfrm>
            <a:off x="749934" y="429396"/>
            <a:ext cx="5245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0">
                <a:latin typeface="+mj-lt"/>
              </a:rPr>
              <a:t>Overeenkomst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C9B05-576E-6421-DBC9-1C49A87CF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9934" y="2521349"/>
            <a:ext cx="2695165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Opdrachtgever</a:t>
            </a:r>
            <a:endParaRPr lang="nl-N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4489DD0-C101-D20F-64B4-BE5FB071F5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9934" y="3923546"/>
            <a:ext cx="2695165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41848-88DA-9F9D-6132-82BB1E2CA50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845959"/>
            <a:ext cx="1943637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EF918-F616-7588-1BAF-890A39F3ADC5}"/>
              </a:ext>
            </a:extLst>
          </p:cNvPr>
          <p:cNvCxnSpPr>
            <a:cxnSpLocks/>
          </p:cNvCxnSpPr>
          <p:nvPr userDrawn="1"/>
        </p:nvCxnSpPr>
        <p:spPr>
          <a:xfrm>
            <a:off x="3557298" y="3845959"/>
            <a:ext cx="1943637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A972EC-F4C5-D8D3-D0D5-7A0F2D32E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832500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D840F4-6A4F-74CC-5CD9-17898DA5AC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8659" y="3923546"/>
            <a:ext cx="2647341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9D05A207-6F0D-CEDE-B187-41A6667D6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412" y="2832500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0934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57E43AF-86D8-5465-6CDB-897676AF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37158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238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lic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516CD4-8EC8-527D-76FE-DACBFC4BABFB}"/>
              </a:ext>
            </a:extLst>
          </p:cNvPr>
          <p:cNvSpPr txBox="1"/>
          <p:nvPr userDrawn="1"/>
        </p:nvSpPr>
        <p:spPr>
          <a:xfrm>
            <a:off x="760946" y="1155933"/>
            <a:ext cx="4594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>
                <a:latin typeface="+mj-lt"/>
              </a:rPr>
              <a:t>Meer dan 60 experts en specialisten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12FAB-C82B-F1A3-B811-1C4E84FA2740}"/>
              </a:ext>
            </a:extLst>
          </p:cNvPr>
          <p:cNvSpPr txBox="1"/>
          <p:nvPr userDrawn="1"/>
        </p:nvSpPr>
        <p:spPr>
          <a:xfrm>
            <a:off x="865619" y="2729746"/>
            <a:ext cx="1883194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ui en </a:t>
            </a:r>
            <a:r>
              <a:rPr lang="nl-NL" err="1"/>
              <a:t>ux</a:t>
            </a:r>
            <a:r>
              <a:rPr lang="nl-NL"/>
              <a:t> designers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12AEC1-60CF-BD1B-7E6E-D68A47F14A30}"/>
              </a:ext>
            </a:extLst>
          </p:cNvPr>
          <p:cNvSpPr txBox="1"/>
          <p:nvPr userDrawn="1"/>
        </p:nvSpPr>
        <p:spPr>
          <a:xfrm>
            <a:off x="2910625" y="2729746"/>
            <a:ext cx="1821533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brand </a:t>
            </a:r>
            <a:r>
              <a:rPr lang="nl-NL" err="1"/>
              <a:t>strategists</a:t>
            </a:r>
            <a:endParaRPr lang="nl-NL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40F426-3B02-6FE5-CBD0-7AF4AD6253E1}"/>
              </a:ext>
            </a:extLst>
          </p:cNvPr>
          <p:cNvSpPr txBox="1"/>
          <p:nvPr userDrawn="1"/>
        </p:nvSpPr>
        <p:spPr>
          <a:xfrm>
            <a:off x="865619" y="3311009"/>
            <a:ext cx="1856626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online marketeers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E3B60-6750-116F-44E4-3617668EFE64}"/>
              </a:ext>
            </a:extLst>
          </p:cNvPr>
          <p:cNvSpPr txBox="1"/>
          <p:nvPr userDrawn="1"/>
        </p:nvSpPr>
        <p:spPr>
          <a:xfrm>
            <a:off x="2893078" y="3307541"/>
            <a:ext cx="2673332" cy="405051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front-/</a:t>
            </a:r>
            <a:r>
              <a:rPr lang="nl-NL" err="1"/>
              <a:t>back-end</a:t>
            </a:r>
            <a:r>
              <a:rPr lang="nl-NL"/>
              <a:t> </a:t>
            </a:r>
            <a:r>
              <a:rPr lang="nl-NL" err="1"/>
              <a:t>developers</a:t>
            </a:r>
            <a:endParaRPr lang="nl-N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C85613-BC61-B177-9D0C-3ECD7C01BE51}"/>
              </a:ext>
            </a:extLst>
          </p:cNvPr>
          <p:cNvSpPr txBox="1"/>
          <p:nvPr userDrawn="1"/>
        </p:nvSpPr>
        <p:spPr>
          <a:xfrm>
            <a:off x="865619" y="3892272"/>
            <a:ext cx="1546111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test engineers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922CF9-32FC-7087-C5FB-6ED6A4E1344C}"/>
              </a:ext>
            </a:extLst>
          </p:cNvPr>
          <p:cNvSpPr txBox="1"/>
          <p:nvPr userDrawn="1"/>
        </p:nvSpPr>
        <p:spPr>
          <a:xfrm>
            <a:off x="2588697" y="3895095"/>
            <a:ext cx="2017593" cy="405051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content marketeers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D96E9-FD7D-A9AA-5606-5D5C3C5809AE}"/>
              </a:ext>
            </a:extLst>
          </p:cNvPr>
          <p:cNvSpPr txBox="1"/>
          <p:nvPr userDrawn="1"/>
        </p:nvSpPr>
        <p:spPr>
          <a:xfrm>
            <a:off x="865619" y="4475560"/>
            <a:ext cx="1378471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data </a:t>
            </a:r>
            <a:r>
              <a:rPr lang="nl-NL" err="1"/>
              <a:t>analists</a:t>
            </a:r>
            <a:endParaRPr lang="nl-NL"/>
          </a:p>
        </p:txBody>
      </p:sp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3" name="Rechte verbindingslijn 3">
            <a:extLst>
              <a:ext uri="{FF2B5EF4-FFF2-40B4-BE49-F238E27FC236}">
                <a16:creationId xmlns:a16="http://schemas.microsoft.com/office/drawing/2014/main" id="{43812A0D-7201-9B61-0F04-CEACD38C38C5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1C678A-9A9F-49BF-E052-EA81B741C9C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B9F989-7363-E8A2-CA28-E8535515E20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904664" y="6178798"/>
            <a:ext cx="1191336" cy="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2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oor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D23D7B0-D87D-E90B-42DC-84001F5F81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652" y="2350484"/>
            <a:ext cx="6660547" cy="1923945"/>
          </a:xfrm>
        </p:spPr>
        <p:txBody>
          <a:bodyPr anchor="t">
            <a:normAutofit/>
          </a:bodyPr>
          <a:lstStyle>
            <a:lvl1pPr marL="0" indent="0" algn="l">
              <a:buNone/>
              <a:defRPr sz="4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Hier komt een algemene titel van de presentatie</a:t>
            </a:r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6C4E81A0-DFC6-65E5-78E9-3D9FB892F0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1475" y="5971825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(</a:t>
            </a:r>
            <a:r>
              <a:rPr lang="en-US" err="1"/>
              <a:t>bijvoorbeeld</a:t>
            </a:r>
            <a:r>
              <a:rPr lang="en-US"/>
              <a:t>: </a:t>
            </a:r>
            <a:r>
              <a:rPr lang="en-US" err="1"/>
              <a:t>Donderdag</a:t>
            </a:r>
            <a:r>
              <a:rPr lang="en-US"/>
              <a:t> 17 </a:t>
            </a:r>
            <a:r>
              <a:rPr lang="en-US" err="1"/>
              <a:t>november</a:t>
            </a:r>
            <a:r>
              <a:rPr lang="en-US"/>
              <a:t>)</a:t>
            </a:r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D60C988-BDF2-A011-8A93-A7AE2DE2E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440" y="5650329"/>
            <a:ext cx="2590800" cy="321567"/>
          </a:xfrm>
        </p:spPr>
        <p:txBody>
          <a:bodyPr anchor="ctr">
            <a:noAutofit/>
          </a:bodyPr>
          <a:lstStyle>
            <a:lvl1pPr marL="0" indent="0">
              <a:buNone/>
              <a:defRPr sz="1800" b="0" i="0">
                <a:latin typeface="Calibre Medium" panose="020B050303020206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CAAECC-4B8B-AC74-939F-D75343E30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022" y="531896"/>
            <a:ext cx="1710538" cy="243606"/>
          </a:xfrm>
          <a:prstGeom prst="rect">
            <a:avLst/>
          </a:prstGeom>
        </p:spPr>
      </p:pic>
      <p:cxnSp>
        <p:nvCxnSpPr>
          <p:cNvPr id="7" name="Rechte verbindingslijn 3">
            <a:extLst>
              <a:ext uri="{FF2B5EF4-FFF2-40B4-BE49-F238E27FC236}">
                <a16:creationId xmlns:a16="http://schemas.microsoft.com/office/drawing/2014/main" id="{1EF71E52-735D-169B-3898-F7377B917BFC}"/>
              </a:ext>
            </a:extLst>
          </p:cNvPr>
          <p:cNvCxnSpPr>
            <a:cxnSpLocks/>
          </p:cNvCxnSpPr>
          <p:nvPr userDrawn="1"/>
        </p:nvCxnSpPr>
        <p:spPr>
          <a:xfrm>
            <a:off x="853440" y="5464976"/>
            <a:ext cx="10485120" cy="0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A5F61A45-CAEC-C9F9-21AB-FE6C341776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651" y="1661104"/>
            <a:ext cx="6660547" cy="688775"/>
          </a:xfrm>
        </p:spPr>
        <p:txBody>
          <a:bodyPr anchor="t">
            <a:noAutofit/>
          </a:bodyPr>
          <a:lstStyle>
            <a:lvl1pPr marL="0" indent="0" algn="l">
              <a:buNone/>
              <a:defRPr sz="3200" b="0" i="1">
                <a:latin typeface="Caladea" panose="02040503050406030204" pitchFamily="18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[Onderwerp]</a:t>
            </a:r>
          </a:p>
        </p:txBody>
      </p:sp>
      <p:pic>
        <p:nvPicPr>
          <p:cNvPr id="14" name="Afbeelding 13" descr="Afbeelding met schermopname, Rechthoek, ontwerp&#10;&#10;Automatisch gegenereerde beschrijving">
            <a:extLst>
              <a:ext uri="{FF2B5EF4-FFF2-40B4-BE49-F238E27FC236}">
                <a16:creationId xmlns:a16="http://schemas.microsoft.com/office/drawing/2014/main" id="{AE622AAD-AF64-91D5-F079-D879F6D7E4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35936" y="1264389"/>
            <a:ext cx="3605313" cy="3605313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AFB8E114-6245-ADBE-9696-FBB5447F2E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440" y="5971886"/>
            <a:ext cx="2569593" cy="321567"/>
          </a:xfrm>
        </p:spPr>
        <p:txBody>
          <a:bodyPr anchor="ctr">
            <a:noAutofit/>
          </a:bodyPr>
          <a:lstStyle>
            <a:lvl1pPr marL="0" indent="0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Functietitel</a:t>
            </a:r>
            <a:endParaRPr lang="nl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36844531-0C90-A583-05FF-CBE962C5E5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4240" y="5650329"/>
            <a:ext cx="2569593" cy="321567"/>
          </a:xfrm>
        </p:spPr>
        <p:txBody>
          <a:bodyPr anchor="ctr">
            <a:noAutofit/>
          </a:bodyPr>
          <a:lstStyle>
            <a:lvl1pPr marL="0" indent="0">
              <a:buNone/>
              <a:defRPr sz="1800" b="0" i="0">
                <a:latin typeface="Calibre Medium" panose="020B050303020206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4C488B1C-FDE1-B3ED-ED27-6949CCF653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240" y="5971886"/>
            <a:ext cx="2569593" cy="321567"/>
          </a:xfrm>
        </p:spPr>
        <p:txBody>
          <a:bodyPr anchor="ctr">
            <a:noAutofit/>
          </a:bodyPr>
          <a:lstStyle>
            <a:lvl1pPr marL="0" indent="0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Functietitel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5786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r afbeeldingen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DFF806EC-4D28-D447-28EC-8670B9810E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5" name="Tijdelijke aanduiding voor afbeelding 3">
            <a:extLst>
              <a:ext uri="{FF2B5EF4-FFF2-40B4-BE49-F238E27FC236}">
                <a16:creationId xmlns:a16="http://schemas.microsoft.com/office/drawing/2014/main" id="{FD1D63AE-094E-5130-FA5E-980427E882D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3">
            <a:extLst>
              <a:ext uri="{FF2B5EF4-FFF2-40B4-BE49-F238E27FC236}">
                <a16:creationId xmlns:a16="http://schemas.microsoft.com/office/drawing/2014/main" id="{3C261D1C-49F2-B36B-3925-344E257A72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D03CCDB-FC88-980D-E70E-04B83B8E24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4546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ullets en 2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75CCD03C-0652-209A-85DE-6F295BA2BBC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49934" y="1332176"/>
            <a:ext cx="5470757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0557602B-430B-4F98-E2CD-0503D818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5470757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182C2EE9-2BD0-43A8-B3D4-87561C8674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395" y="1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7">
            <a:extLst>
              <a:ext uri="{FF2B5EF4-FFF2-40B4-BE49-F238E27FC236}">
                <a16:creationId xmlns:a16="http://schemas.microsoft.com/office/drawing/2014/main" id="{70310998-05CD-2E3A-3545-ACBB66FA18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82800" y="3429000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3" name="Rechte verbindingslijn 3">
            <a:extLst>
              <a:ext uri="{FF2B5EF4-FFF2-40B4-BE49-F238E27FC236}">
                <a16:creationId xmlns:a16="http://schemas.microsoft.com/office/drawing/2014/main" id="{2C73D9ED-2FBF-3E6D-B605-15FEC23B188D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368860-0BE9-B70D-BF6D-21B1F3A6AAA5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4186367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ullets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182C2EE9-2BD0-43A8-B3D4-87561C8674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395" y="0"/>
            <a:ext cx="52092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C8A00E11-6C8F-86B4-EFB0-A734BA56481F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9F0C8B-1C93-0E29-28F2-E4D99A2FF68D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F97FF7F7-0544-316D-AE27-6A25037A5CC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49934" y="1332176"/>
            <a:ext cx="5470757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97DCB7F7-37AB-91B0-E53C-464F8114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5470757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9719656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2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1FDA8-B8C6-70EA-5452-29E68BAE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34" y="464821"/>
            <a:ext cx="5498466" cy="5036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627478D6-1244-D580-5B23-FF02E989C60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395" y="0"/>
            <a:ext cx="5207605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5" name="Tijdelijke aanduiding voor afbeelding 7">
            <a:extLst>
              <a:ext uri="{FF2B5EF4-FFF2-40B4-BE49-F238E27FC236}">
                <a16:creationId xmlns:a16="http://schemas.microsoft.com/office/drawing/2014/main" id="{5D8410DD-1528-13F1-C754-35F1F58837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84395" y="3429000"/>
            <a:ext cx="5207605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2AE7F4D7-8205-0265-304F-2B44CA99BAA3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79119A-5282-6CD7-5291-8133D3AD0E6A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2200695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5D1609F2-F42C-945F-0E4C-A3436CB4E1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395" y="0"/>
            <a:ext cx="52092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1FDA8-B8C6-70EA-5452-29E68BAE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34" y="464821"/>
            <a:ext cx="5498466" cy="5036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85B751D0-E8C1-279E-48C8-713D11821353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4A823F-225D-F1FA-1F5A-C0DE8E0864D2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42461818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afbeeldingen, titel e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FFE3E864-C3E8-212E-5F3A-C4EB5896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30" y="509699"/>
            <a:ext cx="5474435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9659C671-0878-BC57-4EE3-34AB38BDF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7630" y="1332176"/>
            <a:ext cx="5474435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182C2EE9-2BD0-43A8-B3D4-87561C8674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95" y="1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7">
            <a:extLst>
              <a:ext uri="{FF2B5EF4-FFF2-40B4-BE49-F238E27FC236}">
                <a16:creationId xmlns:a16="http://schemas.microsoft.com/office/drawing/2014/main" id="{70310998-05CD-2E3A-3545-ACBB66FA18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3429000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72FBE94C-FA53-00C3-B246-C0EACDC69C3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70538BD-E704-27BF-3879-97DC03459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206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titel e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23F8EAB7-1522-297A-28B9-FFFAF16CC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226" y="1500389"/>
            <a:ext cx="5470757" cy="4001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72FBE94C-FA53-00C3-B246-C0EACDC69C3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70538BD-E704-27BF-3879-97DC03459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sp>
        <p:nvSpPr>
          <p:cNvPr id="3" name="Tijdelijke aanduiding voor afbeelding 7">
            <a:extLst>
              <a:ext uri="{FF2B5EF4-FFF2-40B4-BE49-F238E27FC236}">
                <a16:creationId xmlns:a16="http://schemas.microsoft.com/office/drawing/2014/main" id="{E59C97C8-3CC2-E644-B97A-7E0E68BA4D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092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5D73E87-5F26-FC58-3675-CB7D1736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30" y="509699"/>
            <a:ext cx="5474435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883194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afbeelding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182C2EE9-2BD0-43A8-B3D4-87561C8674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95" y="1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7">
            <a:extLst>
              <a:ext uri="{FF2B5EF4-FFF2-40B4-BE49-F238E27FC236}">
                <a16:creationId xmlns:a16="http://schemas.microsoft.com/office/drawing/2014/main" id="{70310998-05CD-2E3A-3545-ACBB66FA18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3429000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72FBE94C-FA53-00C3-B246-C0EACDC69C3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70538BD-E704-27BF-3879-97DC03459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717F86-B4CD-25A4-DAFD-6E447CC8012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969226" y="464821"/>
            <a:ext cx="5498466" cy="5036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275462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EE33BAB-15B2-5CFB-AEF8-8D960011067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969226" y="464821"/>
            <a:ext cx="5498466" cy="5036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72FBE94C-FA53-00C3-B246-C0EACDC69C3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70538BD-E704-27BF-3879-97DC03459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sp>
        <p:nvSpPr>
          <p:cNvPr id="3" name="Tijdelijke aanduiding voor afbeelding 7">
            <a:extLst>
              <a:ext uri="{FF2B5EF4-FFF2-40B4-BE49-F238E27FC236}">
                <a16:creationId xmlns:a16="http://schemas.microsoft.com/office/drawing/2014/main" id="{E59C97C8-3CC2-E644-B97A-7E0E68BA4D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092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3664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Snakeware 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speaking to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11DCEE42-555C-9388-4E93-2E06AE64EF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0"/>
            <a:ext cx="12192000" cy="68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Retail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1AD1AD-7F58-C373-5182-AF1DAF1778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7156" y="3159550"/>
            <a:ext cx="1466919" cy="52466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1AD701C-E910-164A-6D50-93AC8BC1D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6705" y="3026670"/>
            <a:ext cx="1211136" cy="7904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C793A5-7775-2368-1EFF-33374F0ED8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83858" y="777944"/>
            <a:ext cx="1623721" cy="7080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D774DC6-4B6C-12FB-0D36-10F936AA625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17828" y="777944"/>
            <a:ext cx="1344337" cy="708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5C004C-CF86-11DB-68D9-26D9A701B8C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35551" y="899160"/>
            <a:ext cx="858952" cy="4934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8ED2E0-DEAD-2909-59B7-3D3FAA58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5024"/>
          <a:stretch/>
        </p:blipFill>
        <p:spPr>
          <a:xfrm>
            <a:off x="5737156" y="5611168"/>
            <a:ext cx="1517124" cy="208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BBCD0B2-156F-BC3C-6E3A-8833D5F2930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50472" y="2828245"/>
            <a:ext cx="1629108" cy="1163648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761264C-4A02-C714-1854-0CD3DEF962E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8711" y="5368148"/>
            <a:ext cx="1439430" cy="67297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3C0EDC-15F5-9A05-046E-D72AA01F293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306788" y="2593430"/>
            <a:ext cx="2098639" cy="16711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FFEE804-FE4C-1918-21BF-EEAC3AA3A11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8015206" y="5196840"/>
            <a:ext cx="1534133" cy="10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768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Growth Toge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descr="Grijze bergen">
            <a:extLst>
              <a:ext uri="{FF2B5EF4-FFF2-40B4-BE49-F238E27FC236}">
                <a16:creationId xmlns:a16="http://schemas.microsoft.com/office/drawing/2014/main" id="{B0BFB1DA-AF78-0F93-CF1A-1EB4875EC894}"/>
              </a:ext>
            </a:extLst>
          </p:cNvPr>
          <p:cNvSpPr/>
          <p:nvPr userDrawn="1"/>
        </p:nvSpPr>
        <p:spPr>
          <a:xfrm>
            <a:off x="0" y="0"/>
            <a:ext cx="40644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7054" t="52" r="-76421" b="-2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 descr="Personen in een kantoor die achter een laptop hun werkzaamheden bespreken">
            <a:extLst>
              <a:ext uri="{FF2B5EF4-FFF2-40B4-BE49-F238E27FC236}">
                <a16:creationId xmlns:a16="http://schemas.microsoft.com/office/drawing/2014/main" id="{F0CBFA0A-D1EC-6640-F075-7B2D98394A61}"/>
              </a:ext>
            </a:extLst>
          </p:cNvPr>
          <p:cNvSpPr/>
          <p:nvPr userDrawn="1"/>
        </p:nvSpPr>
        <p:spPr>
          <a:xfrm>
            <a:off x="8127600" y="0"/>
            <a:ext cx="40644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5734" r="-103816" b="-2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CC8ED83-A99A-2D61-3D11-DB1DBDA49656}"/>
              </a:ext>
            </a:extLst>
          </p:cNvPr>
          <p:cNvSpPr/>
          <p:nvPr userDrawn="1"/>
        </p:nvSpPr>
        <p:spPr>
          <a:xfrm>
            <a:off x="0" y="1432560"/>
            <a:ext cx="40644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12CA39-7290-A3E4-CEE2-8B68D6468740}"/>
              </a:ext>
            </a:extLst>
          </p:cNvPr>
          <p:cNvSpPr txBox="1"/>
          <p:nvPr userDrawn="1"/>
        </p:nvSpPr>
        <p:spPr>
          <a:xfrm>
            <a:off x="335280" y="4770120"/>
            <a:ext cx="143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Explore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A59EFB7-174A-0A1A-9EA5-FFAA71C2D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5354894"/>
            <a:ext cx="337566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Rechthoek 9" descr="Veelkleurige plaknotities op een whiteboard">
            <a:extLst>
              <a:ext uri="{FF2B5EF4-FFF2-40B4-BE49-F238E27FC236}">
                <a16:creationId xmlns:a16="http://schemas.microsoft.com/office/drawing/2014/main" id="{A26921A8-CFD0-5D5F-FDDC-FAD95A28D8A3}"/>
              </a:ext>
            </a:extLst>
          </p:cNvPr>
          <p:cNvSpPr/>
          <p:nvPr userDrawn="1"/>
        </p:nvSpPr>
        <p:spPr>
          <a:xfrm>
            <a:off x="4064400" y="0"/>
            <a:ext cx="4064400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4875" t="-141" r="-48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A281012-5D6E-FF95-484E-2C0EA07909F2}"/>
              </a:ext>
            </a:extLst>
          </p:cNvPr>
          <p:cNvSpPr/>
          <p:nvPr userDrawn="1"/>
        </p:nvSpPr>
        <p:spPr>
          <a:xfrm>
            <a:off x="4064400" y="1432560"/>
            <a:ext cx="40644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966EDC-AD7E-E29C-83B5-9051264C2F43}"/>
              </a:ext>
            </a:extLst>
          </p:cNvPr>
          <p:cNvSpPr txBox="1"/>
          <p:nvPr userDrawn="1"/>
        </p:nvSpPr>
        <p:spPr>
          <a:xfrm>
            <a:off x="4399680" y="4770120"/>
            <a:ext cx="140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Growth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23B416D7-300A-B91B-C817-165D51370F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8170" y="5352928"/>
            <a:ext cx="337566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FAEBC02-AD1E-F0A8-F5AF-DE34B0C9A39B}"/>
              </a:ext>
            </a:extLst>
          </p:cNvPr>
          <p:cNvSpPr/>
          <p:nvPr userDrawn="1"/>
        </p:nvSpPr>
        <p:spPr>
          <a:xfrm>
            <a:off x="8127600" y="1432560"/>
            <a:ext cx="40644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E1EC176-343D-DC8B-70B4-0BB6B687D35E}"/>
              </a:ext>
            </a:extLst>
          </p:cNvPr>
          <p:cNvSpPr txBox="1"/>
          <p:nvPr userDrawn="1"/>
        </p:nvSpPr>
        <p:spPr>
          <a:xfrm>
            <a:off x="8462880" y="4770120"/>
            <a:ext cx="1684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Together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1CF20B9-B3BF-CA99-D10A-331E458B0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71370" y="5352928"/>
            <a:ext cx="337566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558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[Aanpasbaar] Growth Togeth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descr="Grijze bergen">
            <a:extLst>
              <a:ext uri="{FF2B5EF4-FFF2-40B4-BE49-F238E27FC236}">
                <a16:creationId xmlns:a16="http://schemas.microsoft.com/office/drawing/2014/main" id="{B0BFB1DA-AF78-0F93-CF1A-1EB4875EC89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5559" r="-1218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 descr="Personen in een kantoor die achter een laptop hun werkzaamheden bespreken">
            <a:extLst>
              <a:ext uri="{FF2B5EF4-FFF2-40B4-BE49-F238E27FC236}">
                <a16:creationId xmlns:a16="http://schemas.microsoft.com/office/drawing/2014/main" id="{F0CBFA0A-D1EC-6640-F075-7B2D98394A61}"/>
              </a:ext>
            </a:extLst>
          </p:cNvPr>
          <p:cNvSpPr/>
          <p:nvPr userDrawn="1"/>
        </p:nvSpPr>
        <p:spPr>
          <a:xfrm>
            <a:off x="9138000" y="0"/>
            <a:ext cx="30516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9842" r="-158749" b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CC8ED83-A99A-2D61-3D11-DB1DBDA49656}"/>
              </a:ext>
            </a:extLst>
          </p:cNvPr>
          <p:cNvSpPr/>
          <p:nvPr userDrawn="1"/>
        </p:nvSpPr>
        <p:spPr>
          <a:xfrm>
            <a:off x="0" y="1432560"/>
            <a:ext cx="3051599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12CA39-7290-A3E4-CEE2-8B68D6468740}"/>
              </a:ext>
            </a:extLst>
          </p:cNvPr>
          <p:cNvSpPr txBox="1"/>
          <p:nvPr userDrawn="1"/>
        </p:nvSpPr>
        <p:spPr>
          <a:xfrm>
            <a:off x="335280" y="4770120"/>
            <a:ext cx="2373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Explore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A59EFB7-174A-0A1A-9EA5-FFAA71C2D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1" y="5354894"/>
            <a:ext cx="237324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Rechthoek 9" descr="Veelkleurige plaknotities op een whiteboard">
            <a:extLst>
              <a:ext uri="{FF2B5EF4-FFF2-40B4-BE49-F238E27FC236}">
                <a16:creationId xmlns:a16="http://schemas.microsoft.com/office/drawing/2014/main" id="{A26921A8-CFD0-5D5F-FDDC-FAD95A28D8A3}"/>
              </a:ext>
            </a:extLst>
          </p:cNvPr>
          <p:cNvSpPr/>
          <p:nvPr userDrawn="1"/>
        </p:nvSpPr>
        <p:spPr>
          <a:xfrm>
            <a:off x="6088800" y="0"/>
            <a:ext cx="3049200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4875" t="-141" r="-48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2">
            <a:extLst>
              <a:ext uri="{FF2B5EF4-FFF2-40B4-BE49-F238E27FC236}">
                <a16:creationId xmlns:a16="http://schemas.microsoft.com/office/drawing/2014/main" id="{69DF2EAD-27CD-6BBC-CFEC-51C1F0932D62}"/>
              </a:ext>
            </a:extLst>
          </p:cNvPr>
          <p:cNvSpPr/>
          <p:nvPr userDrawn="1"/>
        </p:nvSpPr>
        <p:spPr>
          <a:xfrm>
            <a:off x="3049200" y="0"/>
            <a:ext cx="30492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A281012-5D6E-FF95-484E-2C0EA07909F2}"/>
              </a:ext>
            </a:extLst>
          </p:cNvPr>
          <p:cNvSpPr/>
          <p:nvPr userDrawn="1"/>
        </p:nvSpPr>
        <p:spPr>
          <a:xfrm>
            <a:off x="6088800" y="1432560"/>
            <a:ext cx="30468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966EDC-AD7E-E29C-83B5-9051264C2F43}"/>
              </a:ext>
            </a:extLst>
          </p:cNvPr>
          <p:cNvSpPr txBox="1"/>
          <p:nvPr userDrawn="1"/>
        </p:nvSpPr>
        <p:spPr>
          <a:xfrm>
            <a:off x="6424080" y="4770120"/>
            <a:ext cx="236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Growth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23B416D7-300A-B91B-C817-165D51370F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2570" y="5352928"/>
            <a:ext cx="236526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FAEBC02-AD1E-F0A8-F5AF-DE34B0C9A39B}"/>
              </a:ext>
            </a:extLst>
          </p:cNvPr>
          <p:cNvSpPr/>
          <p:nvPr userDrawn="1"/>
        </p:nvSpPr>
        <p:spPr>
          <a:xfrm>
            <a:off x="9133110" y="1432560"/>
            <a:ext cx="305889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E1EC176-343D-DC8B-70B4-0BB6B687D35E}"/>
              </a:ext>
            </a:extLst>
          </p:cNvPr>
          <p:cNvSpPr txBox="1"/>
          <p:nvPr userDrawn="1"/>
        </p:nvSpPr>
        <p:spPr>
          <a:xfrm>
            <a:off x="9485289" y="4770120"/>
            <a:ext cx="237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Together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1CF20B9-B3BF-CA99-D10A-331E458B0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5290" y="5352928"/>
            <a:ext cx="236174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3FD81FF-4817-F440-9BB8-42617B91DAA1}"/>
              </a:ext>
            </a:extLst>
          </p:cNvPr>
          <p:cNvSpPr/>
          <p:nvPr userDrawn="1"/>
        </p:nvSpPr>
        <p:spPr>
          <a:xfrm>
            <a:off x="3051600" y="1432560"/>
            <a:ext cx="30372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D209025-5014-7632-2F0C-61F38B369E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1374" y="4810760"/>
            <a:ext cx="2372145" cy="5325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Aanpasbaar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FFA80087-A72B-805F-7E7D-621090D2B8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9300" y="5343268"/>
            <a:ext cx="237324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Deze titel kan aangepast worden naar bijvoorbeeld ‘digital’ of ‘personal’.</a:t>
            </a:r>
          </a:p>
        </p:txBody>
      </p:sp>
    </p:spTree>
    <p:extLst>
      <p:ext uri="{BB962C8B-B14F-4D97-AF65-F5344CB8AC3E}">
        <p14:creationId xmlns:p14="http://schemas.microsoft.com/office/powerpoint/2010/main" val="400935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7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e afbeeldingen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5">
            <a:extLst>
              <a:ext uri="{FF2B5EF4-FFF2-40B4-BE49-F238E27FC236}">
                <a16:creationId xmlns:a16="http://schemas.microsoft.com/office/drawing/2014/main" id="{5513D160-3037-A3DB-0797-CC6FA2BBA5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7930" y="1877406"/>
            <a:ext cx="3323342" cy="3324904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8" name="Tijdelijke aanduiding voor afbeelding 5">
            <a:extLst>
              <a:ext uri="{FF2B5EF4-FFF2-40B4-BE49-F238E27FC236}">
                <a16:creationId xmlns:a16="http://schemas.microsoft.com/office/drawing/2014/main" id="{30B41902-69AF-1621-CFD0-9C11D2E06DB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36171" y="1877406"/>
            <a:ext cx="3323342" cy="33249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1" name="Tijdelijke aanduiding voor afbeelding 5">
            <a:extLst>
              <a:ext uri="{FF2B5EF4-FFF2-40B4-BE49-F238E27FC236}">
                <a16:creationId xmlns:a16="http://schemas.microsoft.com/office/drawing/2014/main" id="{E085B991-5C8A-F0FB-767C-46C591C3D4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0730" y="1877406"/>
            <a:ext cx="3323342" cy="33249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BC428-2E65-5B8F-368D-7C92519093F4}"/>
              </a:ext>
            </a:extLst>
          </p:cNvPr>
          <p:cNvSpPr txBox="1"/>
          <p:nvPr userDrawn="1"/>
        </p:nvSpPr>
        <p:spPr>
          <a:xfrm>
            <a:off x="763294" y="6094273"/>
            <a:ext cx="3420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C21B96-ADCA-53FC-2680-2069C9B3A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cxnSp>
        <p:nvCxnSpPr>
          <p:cNvPr id="10" name="Rechte verbindingslijn 3">
            <a:extLst>
              <a:ext uri="{FF2B5EF4-FFF2-40B4-BE49-F238E27FC236}">
                <a16:creationId xmlns:a16="http://schemas.microsoft.com/office/drawing/2014/main" id="{E9925856-AD23-8882-C6AB-667232D52110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1048512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329C84-1289-38B4-E458-24F4EE51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819433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DFF806EC-4D28-D447-28EC-8670B9810E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5" name="Tijdelijke aanduiding voor afbeelding 3">
            <a:extLst>
              <a:ext uri="{FF2B5EF4-FFF2-40B4-BE49-F238E27FC236}">
                <a16:creationId xmlns:a16="http://schemas.microsoft.com/office/drawing/2014/main" id="{FD1D63AE-094E-5130-FA5E-980427E882D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3">
            <a:extLst>
              <a:ext uri="{FF2B5EF4-FFF2-40B4-BE49-F238E27FC236}">
                <a16:creationId xmlns:a16="http://schemas.microsoft.com/office/drawing/2014/main" id="{3C261D1C-49F2-B36B-3925-344E257A72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D03CCDB-FC88-980D-E70E-04B83B8E24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5352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3E19F48-614E-ACDC-D601-084C66949C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</p:spTree>
    <p:extLst>
      <p:ext uri="{BB962C8B-B14F-4D97-AF65-F5344CB8AC3E}">
        <p14:creationId xmlns:p14="http://schemas.microsoft.com/office/powerpoint/2010/main" val="7618996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afb.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3E19F48-614E-ACDC-D601-084C66949C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E4BCABD4-4B89-9606-D32D-94B6AAD8A03F}"/>
              </a:ext>
            </a:extLst>
          </p:cNvPr>
          <p:cNvSpPr txBox="1">
            <a:spLocks/>
          </p:cNvSpPr>
          <p:nvPr userDrawn="1"/>
        </p:nvSpPr>
        <p:spPr>
          <a:xfrm>
            <a:off x="561975" y="4827657"/>
            <a:ext cx="947710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>
                <a:latin typeface="+mn-lt"/>
              </a:rPr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680434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91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Zorg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3C0EDC-15F5-9A05-046E-D72AA01F29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06788" y="2593430"/>
            <a:ext cx="2098639" cy="16711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38B5E4B-EAE8-1009-CEF4-4ECC74797B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9028" y="898844"/>
            <a:ext cx="1831995" cy="4624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A6F8D-6C33-D4DF-E8CA-A7F0F44D0D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4527" y="951258"/>
            <a:ext cx="1655490" cy="4006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A4E598-6310-87F7-8D3F-50F5EF8F2F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1750" y="3122040"/>
            <a:ext cx="1315537" cy="6139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027BC22-50BA-8A7A-EDE7-582FAFF81B1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93297" y="3232763"/>
            <a:ext cx="1568759" cy="3841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CB21C57-151C-CAFF-0B2C-2B5B80F219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9524" y="919383"/>
            <a:ext cx="1439990" cy="4251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B04C6EC-A4BE-DCE2-E08D-CC07EB1EFE7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97431" y="3314730"/>
            <a:ext cx="1735188" cy="2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Recreatie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B5F60C-508B-867C-E98B-EC91CA9F20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78392" y="5323636"/>
            <a:ext cx="16002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6713F-4822-5023-F97A-53D788F29E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29961" y="5269014"/>
            <a:ext cx="1137762" cy="877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EE0001-E41D-18FE-AADC-443275135E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30198" y="924442"/>
            <a:ext cx="1337288" cy="427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3C0EDC-15F5-9A05-046E-D72AA01F293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06788" y="2593430"/>
            <a:ext cx="2098639" cy="16711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DE4F4CA-1B96-DF76-4F96-59392E72F93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97893" y="936550"/>
            <a:ext cx="1568759" cy="40506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695FBE4-E097-C82E-CB31-68C4BACE538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32643" y="954440"/>
            <a:ext cx="1664766" cy="3605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051296-3D6F-C7AF-35C9-F13F18C7DC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469" y="3223493"/>
            <a:ext cx="1748097" cy="41101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C8E14D4-B15D-D727-FF38-7761FB1E7E1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70696" y="3128122"/>
            <a:ext cx="1388659" cy="6017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718F7BE-D3A8-2D4D-5D1D-B0D541D6998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0204" y="2844402"/>
            <a:ext cx="1444136" cy="114790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E9EBC1-9E8C-F44E-24A0-E43AD63875B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88157" y="5171018"/>
            <a:ext cx="1753736" cy="10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drachtgevers Recreatie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3C0EDC-15F5-9A05-046E-D72AA01F29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06788" y="2593430"/>
            <a:ext cx="2098639" cy="16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Retail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1AD701C-E910-164A-6D50-93AC8BC1D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9458" y="3026669"/>
            <a:ext cx="1211136" cy="7904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C793A5-7775-2368-1EFF-33374F0ED8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83858" y="777944"/>
            <a:ext cx="1623722" cy="7080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D774DC6-4B6C-12FB-0D36-10F936AA62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17828" y="777944"/>
            <a:ext cx="1344338" cy="708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5C004C-CF86-11DB-68D9-26D9A701B8C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5551" y="899160"/>
            <a:ext cx="858952" cy="49343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5A13256-D0B8-BA88-46DA-CD931FE9600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737158" y="3154681"/>
            <a:ext cx="1517122" cy="53440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8ED2E0-DEAD-2909-59B7-3D3FAA58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5024"/>
          <a:stretch/>
        </p:blipFill>
        <p:spPr>
          <a:xfrm>
            <a:off x="8019909" y="3317752"/>
            <a:ext cx="1517124" cy="208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BBCD0B2-156F-BC3C-6E3A-8833D5F2930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78472" y="5122813"/>
            <a:ext cx="1629108" cy="116364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2BC6353-0A39-0863-E9A8-D2421CCC010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13397" y="5196840"/>
            <a:ext cx="1537752" cy="102758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761264C-4A02-C714-1854-0CD3DEF962E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48711" y="5368148"/>
            <a:ext cx="1439430" cy="67297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A91DC5-061B-5891-E419-C747DD9D546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3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17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118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328AD745-29F6-3F91-FCD4-BDB46C1D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65125"/>
            <a:ext cx="109061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0C86EB93-4483-5F41-A603-100F20D81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825625"/>
            <a:ext cx="10906125" cy="3752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223875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09" r:id="rId3"/>
    <p:sldLayoutId id="21474837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39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58" r:id="rId4"/>
    <p:sldLayoutId id="2147483729" r:id="rId5"/>
    <p:sldLayoutId id="2147483736" r:id="rId6"/>
    <p:sldLayoutId id="2147483750" r:id="rId7"/>
    <p:sldLayoutId id="2147483752" r:id="rId8"/>
    <p:sldLayoutId id="2147483754" r:id="rId9"/>
    <p:sldLayoutId id="214748373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4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1" r:id="rId2"/>
    <p:sldLayoutId id="2147483724" r:id="rId3"/>
    <p:sldLayoutId id="2147483741" r:id="rId4"/>
    <p:sldLayoutId id="2147483739" r:id="rId5"/>
    <p:sldLayoutId id="214748374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58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53" r:id="rId3"/>
    <p:sldLayoutId id="2147483718" r:id="rId4"/>
    <p:sldLayoutId id="2147483726" r:id="rId5"/>
    <p:sldLayoutId id="2147483743" r:id="rId6"/>
    <p:sldLayoutId id="2147483744" r:id="rId7"/>
    <p:sldLayoutId id="2147483716" r:id="rId8"/>
    <p:sldLayoutId id="214748375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530EE0-0618-8426-BD47-9C02D6F6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A4EF48-0F6E-8988-E4A9-4787673C0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934" y="1332176"/>
            <a:ext cx="10692132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64AB0E-4C74-82B1-226F-FF792BF938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7957C8AC-8B31-01FA-3612-4A59072F11C9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1048512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C34ED4-3371-6890-FCBF-BD53F8CCC3B4}"/>
              </a:ext>
            </a:extLst>
          </p:cNvPr>
          <p:cNvSpPr txBox="1"/>
          <p:nvPr userDrawn="1"/>
        </p:nvSpPr>
        <p:spPr>
          <a:xfrm>
            <a:off x="763294" y="6094273"/>
            <a:ext cx="328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3B41739-09F0-483B-9C01-9FA43BE1F93D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66615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0" r:id="rId2"/>
    <p:sldLayoutId id="2147483652" r:id="rId3"/>
    <p:sldLayoutId id="2147483689" r:id="rId4"/>
    <p:sldLayoutId id="2147483749" r:id="rId5"/>
    <p:sldLayoutId id="2147483757" r:id="rId6"/>
    <p:sldLayoutId id="2147483748" r:id="rId7"/>
    <p:sldLayoutId id="2147483654" r:id="rId8"/>
    <p:sldLayoutId id="2147483655" r:id="rId9"/>
    <p:sldLayoutId id="2147483759" r:id="rId10"/>
    <p:sldLayoutId id="21474837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e Semibold" panose="020B070303020206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A0C79EE-593F-FE83-0A88-47432785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A51B7A-5AE5-036C-D462-C9FB1BBB8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934" y="1332176"/>
            <a:ext cx="10692132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13813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2" r:id="rId2"/>
    <p:sldLayoutId id="2147483713" r:id="rId3"/>
    <p:sldLayoutId id="2147483706" r:id="rId4"/>
    <p:sldLayoutId id="2147483715" r:id="rId5"/>
    <p:sldLayoutId id="2147483745" r:id="rId6"/>
    <p:sldLayoutId id="2147483746" r:id="rId7"/>
    <p:sldLayoutId id="214748374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526D6D3-7CA5-9B20-03C1-A9E05CAEC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934" y="1332176"/>
            <a:ext cx="10692132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6E652A39-C747-BDEF-0A5C-3E3D94B1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5826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73" r:id="rId2"/>
    <p:sldLayoutId id="2147483687" r:id="rId3"/>
    <p:sldLayoutId id="2147483707" r:id="rId4"/>
    <p:sldLayoutId id="2147483691" r:id="rId5"/>
    <p:sldLayoutId id="2147483720" r:id="rId6"/>
    <p:sldLayoutId id="2147483692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0BC1620-B7D4-BC22-881D-803CEEEB2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Het CMS voor iedereen</a:t>
            </a:r>
            <a:r>
              <a:rPr lang="nl-NL" dirty="0">
                <a:solidFill>
                  <a:srgbClr val="C00000"/>
                </a:solidFill>
              </a:rPr>
              <a:t>.</a:t>
            </a:r>
            <a:endParaRPr lang="en-US" dirty="0"/>
          </a:p>
          <a:p>
            <a:endParaRPr lang="nl-NL" dirty="0">
              <a:solidFill>
                <a:srgbClr val="C00000"/>
              </a:solidFill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B7E9035-8B71-CD62-C6BA-CF3015D3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14 mei 2024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EA6804A-4249-EA9D-8168-C3BF06FD3F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>
                <a:latin typeface="Calibre Medium"/>
              </a:rPr>
              <a:t>Dante Klijn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2565FAD-0EB2-BB4B-7181-3B939C4ABD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NL" dirty="0"/>
              <a:t>Afstudeeropdracht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BEF34A0-3672-6BAF-6CD5-E1DC3A90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nl-NL" dirty="0"/>
              <a:t>Afstudeerder / developer</a:t>
            </a:r>
            <a:endParaRPr lang="en-US" dirty="0"/>
          </a:p>
        </p:txBody>
      </p:sp>
      <p:pic>
        <p:nvPicPr>
          <p:cNvPr id="10" name="Picture 9" descr="A computer with icons and symbols&#10;&#10;Description automatically generated">
            <a:extLst>
              <a:ext uri="{FF2B5EF4-FFF2-40B4-BE49-F238E27FC236}">
                <a16:creationId xmlns:a16="http://schemas.microsoft.com/office/drawing/2014/main" id="{1DA37CE2-32E2-B927-031A-40BCFD1C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11" y="1661104"/>
            <a:ext cx="2873037" cy="24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1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/>
          <a:lstStyle/>
          <a:p>
            <a:r>
              <a:rPr lang="nl-NL" dirty="0">
                <a:solidFill>
                  <a:srgbClr val="520935"/>
                </a:solidFill>
                <a:latin typeface="Calibre Semibold"/>
              </a:rPr>
              <a:t>Resultaat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DAFE-79BF-E53E-1517-AFA7A5E8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309511"/>
            <a:ext cx="4801258" cy="4268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Belangrijkste functionaliteiten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Content kunnen plaatsen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Meertaligheid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Meerdere pagina’s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Content kunnen groeperen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Voor gedefinieerde componenten herbruikbaar maken</a:t>
            </a:r>
          </a:p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Er zijn 15 functionele requirements (6 must-,6 </a:t>
            </a:r>
            <a:r>
              <a:rPr lang="nl-NL" sz="1400" b="1" dirty="0" err="1">
                <a:solidFill>
                  <a:srgbClr val="520935"/>
                </a:solidFill>
                <a:latin typeface="Calibre Light"/>
              </a:rPr>
              <a:t>should</a:t>
            </a:r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-, 1 </a:t>
            </a:r>
            <a:r>
              <a:rPr lang="nl-NL" sz="1400" b="1" dirty="0" err="1">
                <a:solidFill>
                  <a:srgbClr val="520935"/>
                </a:solidFill>
                <a:latin typeface="Calibre Light"/>
              </a:rPr>
              <a:t>could</a:t>
            </a:r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-, 2 </a:t>
            </a:r>
            <a:r>
              <a:rPr lang="nl-NL" sz="1400" b="1" dirty="0" err="1">
                <a:solidFill>
                  <a:srgbClr val="520935"/>
                </a:solidFill>
                <a:latin typeface="Calibre Light"/>
              </a:rPr>
              <a:t>won’t</a:t>
            </a:r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 </a:t>
            </a:r>
            <a:r>
              <a:rPr lang="nl-NL" sz="1400" b="1" dirty="0" err="1">
                <a:solidFill>
                  <a:srgbClr val="520935"/>
                </a:solidFill>
                <a:latin typeface="Calibre Light"/>
              </a:rPr>
              <a:t>haves</a:t>
            </a:r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) en 5 randvoorwaarden.  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C45642-E8E8-C5B6-F07A-FED96DB8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92" y="1340662"/>
            <a:ext cx="5890874" cy="23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01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/>
          <a:lstStyle/>
          <a:p>
            <a:r>
              <a:rPr lang="nl-NL" dirty="0">
                <a:solidFill>
                  <a:srgbClr val="520935"/>
                </a:solidFill>
                <a:latin typeface="Calibre Semibold"/>
              </a:rPr>
              <a:t>Ontwerp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DAFE-79BF-E53E-1517-AFA7A5E8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309511"/>
            <a:ext cx="10692132" cy="4268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4 + 1 model</a:t>
            </a:r>
          </a:p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UML</a:t>
            </a:r>
          </a:p>
          <a:p>
            <a:endParaRPr lang="nl-NL" sz="1400" b="1" dirty="0">
              <a:solidFill>
                <a:srgbClr val="520935"/>
              </a:solidFill>
              <a:latin typeface="Calibre Ligh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F31E5F-6088-0CD1-64DA-1F2675D60B9B}"/>
              </a:ext>
            </a:extLst>
          </p:cNvPr>
          <p:cNvSpPr/>
          <p:nvPr/>
        </p:nvSpPr>
        <p:spPr>
          <a:xfrm>
            <a:off x="6832600" y="929987"/>
            <a:ext cx="1892300" cy="920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8A0AC-ADE2-77CE-9A1C-068EDE126CEE}"/>
              </a:ext>
            </a:extLst>
          </p:cNvPr>
          <p:cNvSpPr txBox="1"/>
          <p:nvPr/>
        </p:nvSpPr>
        <p:spPr>
          <a:xfrm>
            <a:off x="7156450" y="1203036"/>
            <a:ext cx="124460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view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B71F8F-203A-676C-AF26-428135E33E0C}"/>
              </a:ext>
            </a:extLst>
          </p:cNvPr>
          <p:cNvSpPr/>
          <p:nvPr/>
        </p:nvSpPr>
        <p:spPr>
          <a:xfrm>
            <a:off x="9048750" y="929987"/>
            <a:ext cx="1892300" cy="920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E7B1C-5057-A57B-860E-3B2938F13600}"/>
              </a:ext>
            </a:extLst>
          </p:cNvPr>
          <p:cNvSpPr txBox="1"/>
          <p:nvPr/>
        </p:nvSpPr>
        <p:spPr>
          <a:xfrm>
            <a:off x="9096375" y="1208354"/>
            <a:ext cx="179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view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653E92-333D-576A-BFFB-84AC7677F2B3}"/>
              </a:ext>
            </a:extLst>
          </p:cNvPr>
          <p:cNvSpPr/>
          <p:nvPr/>
        </p:nvSpPr>
        <p:spPr>
          <a:xfrm>
            <a:off x="6832600" y="2549694"/>
            <a:ext cx="1892300" cy="920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596D3-0154-2639-4637-40ADB30B7887}"/>
              </a:ext>
            </a:extLst>
          </p:cNvPr>
          <p:cNvSpPr txBox="1"/>
          <p:nvPr/>
        </p:nvSpPr>
        <p:spPr>
          <a:xfrm>
            <a:off x="7105650" y="2825402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view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F723D2-BAB7-492D-6830-4EBC022C6A4C}"/>
              </a:ext>
            </a:extLst>
          </p:cNvPr>
          <p:cNvSpPr/>
          <p:nvPr/>
        </p:nvSpPr>
        <p:spPr>
          <a:xfrm>
            <a:off x="9048750" y="2549694"/>
            <a:ext cx="1892300" cy="920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9724A-16BE-D0A9-BB22-16C6BC9469B8}"/>
              </a:ext>
            </a:extLst>
          </p:cNvPr>
          <p:cNvSpPr txBox="1"/>
          <p:nvPr/>
        </p:nvSpPr>
        <p:spPr>
          <a:xfrm>
            <a:off x="9297987" y="2825402"/>
            <a:ext cx="139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view</a:t>
            </a:r>
            <a:endParaRPr lang="en-NL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86D04C-D704-6C1E-8F0A-B50498811D67}"/>
              </a:ext>
            </a:extLst>
          </p:cNvPr>
          <p:cNvSpPr/>
          <p:nvPr/>
        </p:nvSpPr>
        <p:spPr>
          <a:xfrm>
            <a:off x="7988300" y="1819443"/>
            <a:ext cx="1797050" cy="7302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3FA51-488A-5725-43A9-AE0664DF6139}"/>
              </a:ext>
            </a:extLst>
          </p:cNvPr>
          <p:cNvSpPr txBox="1"/>
          <p:nvPr/>
        </p:nvSpPr>
        <p:spPr>
          <a:xfrm>
            <a:off x="8371681" y="1996786"/>
            <a:ext cx="1030287" cy="37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</a:t>
            </a:r>
            <a:endParaRPr lang="en-NL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ADB8C0-E12C-038F-9A03-2FA1D3F0DB3B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7778750" y="1850736"/>
            <a:ext cx="0" cy="698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0F5EA3-E127-6F14-1756-96E7427E72F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724900" y="3010069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D8B9F1-1638-6153-CB08-970D7519C81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9994900" y="1850736"/>
            <a:ext cx="0" cy="698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A8C3A3-4D3A-0BD4-BDF4-BF89E9F5AC6E}"/>
              </a:ext>
            </a:extLst>
          </p:cNvPr>
          <p:cNvCxnSpPr>
            <a:cxnSpLocks/>
          </p:cNvCxnSpPr>
          <p:nvPr/>
        </p:nvCxnSpPr>
        <p:spPr>
          <a:xfrm>
            <a:off x="8724899" y="1390361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3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/>
          <a:lstStyle/>
          <a:p>
            <a:r>
              <a:rPr lang="nl-NL" dirty="0" err="1">
                <a:solidFill>
                  <a:srgbClr val="520935"/>
                </a:solidFill>
                <a:latin typeface="Calibre Semibold"/>
              </a:rPr>
              <a:t>Scenarios</a:t>
            </a:r>
            <a:endParaRPr lang="en-US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E7AAE004-9C16-E450-E081-F19AA75BA2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24502" y="992914"/>
            <a:ext cx="6542995" cy="4872172"/>
          </a:xfrm>
        </p:spPr>
      </p:pic>
    </p:spTree>
    <p:extLst>
      <p:ext uri="{BB962C8B-B14F-4D97-AF65-F5344CB8AC3E}">
        <p14:creationId xmlns:p14="http://schemas.microsoft.com/office/powerpoint/2010/main" val="382498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ntent&#10;&#10;Description automatically generated">
            <a:extLst>
              <a:ext uri="{FF2B5EF4-FFF2-40B4-BE49-F238E27FC236}">
                <a16:creationId xmlns:a16="http://schemas.microsoft.com/office/drawing/2014/main" id="{2237CA49-164B-EAB5-F4F8-C827BD80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99" y="565150"/>
            <a:ext cx="8632801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6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1DD82D-380A-8348-F190-EA28EE77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86" y="717550"/>
            <a:ext cx="8297706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6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4 data </a:t>
            </a:r>
            <a:r>
              <a:rPr lang="en-US" dirty="0" err="1"/>
              <a:t>entiteiten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NoSQL database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Flexibaliteit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datamodel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6139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sz="1400" dirty="0"/>
              <a:t>Fields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NL" sz="1400" dirty="0"/>
              <a:t>Het laagste data niveau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sz="1400" dirty="0"/>
              <a:t>Items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NL" sz="1400" dirty="0"/>
              <a:t>Verzameling van fields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NL" sz="1400" dirty="0" err="1"/>
              <a:t>Containerisatie</a:t>
            </a:r>
            <a:endParaRPr lang="nl-NL" sz="1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NL" sz="1400" dirty="0"/>
              <a:t>Items kunnen items bevatten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nl-NL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&amp; items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CF5D2-D121-A0F9-D37F-BE5A0364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478226"/>
            <a:ext cx="6385084" cy="472726"/>
          </a:xfrm>
          <a:prstGeom prst="rect">
            <a:avLst/>
          </a:prstGeom>
        </p:spPr>
      </p:pic>
      <p:pic>
        <p:nvPicPr>
          <p:cNvPr id="5" name="Picture 4" descr="A close-up of a white sign&#10;&#10;Description automatically generated">
            <a:extLst>
              <a:ext uri="{FF2B5EF4-FFF2-40B4-BE49-F238E27FC236}">
                <a16:creationId xmlns:a16="http://schemas.microsoft.com/office/drawing/2014/main" id="{19B8913E-98E2-67A1-DC22-FC624C0D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721085"/>
            <a:ext cx="6385084" cy="140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nl-NL" sz="1800" dirty="0"/>
              <a:t>Beschrijft de inhoud van het object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l-NL" sz="1800" dirty="0"/>
              <a:t>Beschrijft de datatypes van het object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Definities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F6B530-AA78-BDE3-BA23-5678751F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352" y="1158810"/>
            <a:ext cx="2716498" cy="38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3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Visual Component &amp; Item </a:t>
            </a:r>
            <a:r>
              <a:rPr lang="nl-NL" dirty="0" err="1"/>
              <a:t>visual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445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/>
          <a:lstStyle/>
          <a:p>
            <a:r>
              <a:rPr lang="nl-NL" dirty="0">
                <a:solidFill>
                  <a:srgbClr val="520935"/>
                </a:solidFill>
                <a:latin typeface="Calibre Semibold"/>
              </a:rPr>
              <a:t>Inhoudsopgave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DAFE-79BF-E53E-1517-AFA7A5E8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309511"/>
            <a:ext cx="10692132" cy="4268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Wie is Snakeware?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Context en opdracht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Het onderzoek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Realisatie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Advies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Demonstratie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Vragen</a:t>
            </a:r>
          </a:p>
          <a:p>
            <a:endParaRPr lang="nl-NL" sz="1400" dirty="0">
              <a:solidFill>
                <a:srgbClr val="520935"/>
              </a:solidFill>
              <a:latin typeface="Calibre Light"/>
            </a:endParaRPr>
          </a:p>
          <a:p>
            <a:endParaRPr lang="nl-NL" sz="1400" dirty="0">
              <a:solidFill>
                <a:srgbClr val="520935"/>
              </a:solidFill>
              <a:latin typeface="Ca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022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95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wome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6FB3AFCA-A227-7AF7-30C2-26D6E340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4074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24F2DDA-B93A-7C15-BE2F-3E2BFC72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2"/>
            <a:ext cx="12191998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543387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520935"/>
                </a:solidFill>
                <a:latin typeface="Calibre Semibold"/>
              </a:rPr>
              <a:t>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DAFE-79BF-E53E-1517-AFA7A5E8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309511"/>
            <a:ext cx="10692132" cy="4268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Snakeware Cloud</a:t>
            </a:r>
          </a:p>
          <a:p>
            <a:pPr lvl="1"/>
            <a:r>
              <a:rPr lang="nl-NL" sz="1000" dirty="0">
                <a:solidFill>
                  <a:srgbClr val="520935"/>
                </a:solidFill>
                <a:latin typeface="Calibre Light"/>
              </a:rPr>
              <a:t>Beheerders en eindgebruikers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Veel configuratie 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Mogelijke nieuwe markt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Snakeware Cloud voldoet niet meer aan de gestelde code kwaliteit van Snakeware</a:t>
            </a:r>
          </a:p>
        </p:txBody>
      </p:sp>
    </p:spTree>
    <p:extLst>
      <p:ext uri="{BB962C8B-B14F-4D97-AF65-F5344CB8AC3E}">
        <p14:creationId xmlns:p14="http://schemas.microsoft.com/office/powerpoint/2010/main" val="316295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9922337-9402-D312-811E-37504B70DF8A}"/>
              </a:ext>
            </a:extLst>
          </p:cNvPr>
          <p:cNvSpPr txBox="1">
            <a:spLocks/>
          </p:cNvSpPr>
          <p:nvPr/>
        </p:nvSpPr>
        <p:spPr>
          <a:xfrm>
            <a:off x="1040401" y="3803213"/>
            <a:ext cx="2228420" cy="39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600" b="0" i="0" dirty="0">
                <a:effectLst/>
                <a:latin typeface="+mj-lt"/>
              </a:rPr>
              <a:t>Complexe datastructuur</a:t>
            </a:r>
            <a:r>
              <a:rPr lang="nl-NL" sz="16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endParaRPr lang="nl-NL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CFCC56B0-03A1-5FE4-6606-4A047F9090B9}"/>
              </a:ext>
            </a:extLst>
          </p:cNvPr>
          <p:cNvSpPr/>
          <p:nvPr/>
        </p:nvSpPr>
        <p:spPr>
          <a:xfrm>
            <a:off x="4672025" y="381200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bg1"/>
                </a:solidFill>
                <a:latin typeface="+mj-lt"/>
              </a:rPr>
              <a:t>2</a:t>
            </a:r>
            <a:endParaRPr lang="nl-NL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248817-25E3-ADB0-E14F-86AB1B4F25C3}"/>
              </a:ext>
            </a:extLst>
          </p:cNvPr>
          <p:cNvSpPr txBox="1">
            <a:spLocks/>
          </p:cNvSpPr>
          <p:nvPr/>
        </p:nvSpPr>
        <p:spPr>
          <a:xfrm>
            <a:off x="4970177" y="3803213"/>
            <a:ext cx="2032672" cy="39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600" b="0" i="0" dirty="0">
                <a:effectLst/>
                <a:latin typeface="+mj-lt"/>
              </a:rPr>
              <a:t>Code standaarden</a:t>
            </a:r>
            <a:r>
              <a:rPr lang="nl-NL" sz="16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endParaRPr lang="nl-NL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C69A20-4060-8849-A2D3-3075C8843664}"/>
              </a:ext>
            </a:extLst>
          </p:cNvPr>
          <p:cNvSpPr txBox="1">
            <a:spLocks/>
          </p:cNvSpPr>
          <p:nvPr/>
        </p:nvSpPr>
        <p:spPr>
          <a:xfrm>
            <a:off x="4672026" y="3825535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F8F5A64-A254-15BD-63F5-94CA04746973}"/>
              </a:ext>
            </a:extLst>
          </p:cNvPr>
          <p:cNvSpPr txBox="1">
            <a:spLocks/>
          </p:cNvSpPr>
          <p:nvPr/>
        </p:nvSpPr>
        <p:spPr>
          <a:xfrm>
            <a:off x="8486227" y="3803213"/>
            <a:ext cx="2479872" cy="39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600" b="0" i="0" dirty="0">
                <a:effectLst/>
                <a:latin typeface="+mj-lt"/>
              </a:rPr>
              <a:t>Gekoppeld systeem</a:t>
            </a:r>
            <a:r>
              <a:rPr lang="nl-NL" sz="16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endParaRPr lang="nl-NL" sz="16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1DECDB2D-8C24-651F-CFB3-EE11A12EA752}"/>
              </a:ext>
            </a:extLst>
          </p:cNvPr>
          <p:cNvSpPr/>
          <p:nvPr/>
        </p:nvSpPr>
        <p:spPr>
          <a:xfrm>
            <a:off x="749934" y="381200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bg1"/>
                </a:solidFill>
                <a:latin typeface="+mj-lt"/>
              </a:rPr>
              <a:t>1</a:t>
            </a: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3A9F42DC-03F2-3332-718B-3AC5285A1CEA}"/>
              </a:ext>
            </a:extLst>
          </p:cNvPr>
          <p:cNvSpPr/>
          <p:nvPr/>
        </p:nvSpPr>
        <p:spPr>
          <a:xfrm>
            <a:off x="8180392" y="381200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bg1"/>
                </a:solidFill>
                <a:latin typeface="+mj-lt"/>
              </a:rPr>
              <a:t>3</a:t>
            </a:r>
            <a:endParaRPr lang="nl-NL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Afbeelding 24" descr="Afbeelding met kleding, Graphics, tekenfilm&#10;&#10;Automatisch gegenereerde beschrijving">
            <a:extLst>
              <a:ext uri="{FF2B5EF4-FFF2-40B4-BE49-F238E27FC236}">
                <a16:creationId xmlns:a16="http://schemas.microsoft.com/office/drawing/2014/main" id="{1B4A795F-1A10-32D6-5251-17B3388E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39" y="2291643"/>
            <a:ext cx="1391996" cy="1224180"/>
          </a:xfrm>
          <a:prstGeom prst="rect">
            <a:avLst/>
          </a:prstGeom>
        </p:spPr>
      </p:pic>
      <p:pic>
        <p:nvPicPr>
          <p:cNvPr id="26" name="Afbeelding 25" descr="Afbeelding met kleding, tekenfilm, tekening, schoeisel&#10;&#10;Automatisch gegenereerde beschrijving">
            <a:extLst>
              <a:ext uri="{FF2B5EF4-FFF2-40B4-BE49-F238E27FC236}">
                <a16:creationId xmlns:a16="http://schemas.microsoft.com/office/drawing/2014/main" id="{6D97CAE8-351A-E58D-5CCD-8FE9BA5BB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101" y="2136231"/>
            <a:ext cx="1636871" cy="1346664"/>
          </a:xfrm>
          <a:prstGeom prst="rect">
            <a:avLst/>
          </a:prstGeom>
        </p:spPr>
      </p:pic>
      <p:pic>
        <p:nvPicPr>
          <p:cNvPr id="27" name="Afbeelding 26" descr="Afbeelding met tekst, schermopname, tekenfilm, kleding&#10;&#10;Automatisch gegenereerde beschrijving">
            <a:extLst>
              <a:ext uri="{FF2B5EF4-FFF2-40B4-BE49-F238E27FC236}">
                <a16:creationId xmlns:a16="http://schemas.microsoft.com/office/drawing/2014/main" id="{7A1BA031-B61A-7D71-35C7-015C604AB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376" y="2386796"/>
            <a:ext cx="1831362" cy="10961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4C7C0BF5-55CF-CAAB-2824-99D9DA5A5AD0}"/>
              </a:ext>
            </a:extLst>
          </p:cNvPr>
          <p:cNvSpPr txBox="1">
            <a:spLocks/>
          </p:cNvSpPr>
          <p:nvPr/>
        </p:nvSpPr>
        <p:spPr>
          <a:xfrm>
            <a:off x="749934" y="365125"/>
            <a:ext cx="10692132" cy="975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>
                <a:solidFill>
                  <a:schemeClr val="tx1"/>
                </a:solidFill>
              </a:rPr>
              <a:t>Wat is er mis met het huidige CMS?</a:t>
            </a:r>
            <a:endParaRPr lang="nl-NL" sz="40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2FD1-58DC-E064-0964-65FD699C0F2D}"/>
              </a:ext>
            </a:extLst>
          </p:cNvPr>
          <p:cNvSpPr txBox="1">
            <a:spLocks/>
          </p:cNvSpPr>
          <p:nvPr/>
        </p:nvSpPr>
        <p:spPr>
          <a:xfrm>
            <a:off x="710752" y="4092676"/>
            <a:ext cx="2950055" cy="12620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chemeClr val="tx1"/>
                </a:solidFill>
              </a:rPr>
              <a:t>288 SQL tabellen, veel relaties in de data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591252-E94F-467E-C2B2-085403BDAA2C}"/>
              </a:ext>
            </a:extLst>
          </p:cNvPr>
          <p:cNvSpPr txBox="1">
            <a:spLocks/>
          </p:cNvSpPr>
          <p:nvPr/>
        </p:nvSpPr>
        <p:spPr>
          <a:xfrm>
            <a:off x="4511485" y="4112507"/>
            <a:ext cx="2556065" cy="12620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chemeClr val="tx1"/>
                </a:solidFill>
              </a:rPr>
              <a:t>Classen met meer dan 7000 regels code, ASP.NET 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504618-5524-6921-31C9-0701F7E3D5BF}"/>
              </a:ext>
            </a:extLst>
          </p:cNvPr>
          <p:cNvSpPr txBox="1">
            <a:spLocks/>
          </p:cNvSpPr>
          <p:nvPr/>
        </p:nvSpPr>
        <p:spPr>
          <a:xfrm>
            <a:off x="8016044" y="4097590"/>
            <a:ext cx="2950055" cy="12620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chemeClr val="tx1"/>
                </a:solidFill>
              </a:rPr>
              <a:t>Front-end en Backend zitten in elkaar gebouwd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nl-N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7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CA425ADA-00E7-8434-34AF-D450A537C789}"/>
              </a:ext>
            </a:extLst>
          </p:cNvPr>
          <p:cNvSpPr/>
          <p:nvPr/>
        </p:nvSpPr>
        <p:spPr>
          <a:xfrm>
            <a:off x="5883409" y="1889015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tx1"/>
                </a:solidFill>
              </a:rPr>
              <a:t>De opdracht</a:t>
            </a:r>
            <a:endParaRPr lang="nl-NL" sz="40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9CDFA-7C79-939A-A654-3F752EC01359}"/>
              </a:ext>
            </a:extLst>
          </p:cNvPr>
          <p:cNvSpPr txBox="1">
            <a:spLocks/>
          </p:cNvSpPr>
          <p:nvPr/>
        </p:nvSpPr>
        <p:spPr>
          <a:xfrm>
            <a:off x="6308592" y="1889052"/>
            <a:ext cx="4072537" cy="286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b="0" i="0" dirty="0">
                <a:effectLst/>
                <a:latin typeface="+mj-lt"/>
              </a:rPr>
              <a:t>Een proof of concept CMS-API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 .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6EA8B5-634E-D920-CC23-B980C5A014D2}"/>
              </a:ext>
            </a:extLst>
          </p:cNvPr>
          <p:cNvSpPr txBox="1">
            <a:spLocks/>
          </p:cNvSpPr>
          <p:nvPr/>
        </p:nvSpPr>
        <p:spPr>
          <a:xfrm>
            <a:off x="6308592" y="2689062"/>
            <a:ext cx="5017674" cy="339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02BED17-7EF0-7766-B4FB-19708460507E}"/>
              </a:ext>
            </a:extLst>
          </p:cNvPr>
          <p:cNvSpPr txBox="1">
            <a:spLocks/>
          </p:cNvSpPr>
          <p:nvPr/>
        </p:nvSpPr>
        <p:spPr>
          <a:xfrm>
            <a:off x="6308592" y="3542489"/>
            <a:ext cx="5017674" cy="30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b="0" i="0" dirty="0">
                <a:effectLst/>
                <a:latin typeface="+mj-lt"/>
              </a:rPr>
              <a:t>Modernere best </a:t>
            </a:r>
            <a:r>
              <a:rPr lang="nl-NL" sz="1200" b="0" i="0" dirty="0" err="1">
                <a:effectLst/>
                <a:latin typeface="+mj-lt"/>
              </a:rPr>
              <a:t>practices</a:t>
            </a:r>
            <a:r>
              <a:rPr lang="nl-NL" sz="1200" b="0" i="0" dirty="0">
                <a:effectLst/>
                <a:latin typeface="+mj-lt"/>
              </a:rPr>
              <a:t> en software architectuur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 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7E9D27-CA72-353C-289C-26BE323CA02B}"/>
              </a:ext>
            </a:extLst>
          </p:cNvPr>
          <p:cNvSpPr txBox="1">
            <a:spLocks/>
          </p:cNvSpPr>
          <p:nvPr/>
        </p:nvSpPr>
        <p:spPr>
          <a:xfrm>
            <a:off x="6308591" y="4309333"/>
            <a:ext cx="5017674" cy="260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Een eindgebruiker website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C1F293A-09BC-170D-EFE6-40A024A2DC9A}"/>
              </a:ext>
            </a:extLst>
          </p:cNvPr>
          <p:cNvSpPr txBox="1">
            <a:spLocks/>
          </p:cNvSpPr>
          <p:nvPr/>
        </p:nvSpPr>
        <p:spPr>
          <a:xfrm>
            <a:off x="6308591" y="5021348"/>
            <a:ext cx="5017674" cy="298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Betere Flexibiliteit en minder maatwerk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 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7D2A058C-6570-27A1-8680-D499FF04BB1B}"/>
              </a:ext>
            </a:extLst>
          </p:cNvPr>
          <p:cNvCxnSpPr>
            <a:cxnSpLocks/>
          </p:cNvCxnSpPr>
          <p:nvPr/>
        </p:nvCxnSpPr>
        <p:spPr>
          <a:xfrm>
            <a:off x="5724605" y="3250346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6F16DC80-02D2-50D3-B347-B004DF155341}"/>
              </a:ext>
            </a:extLst>
          </p:cNvPr>
          <p:cNvCxnSpPr>
            <a:cxnSpLocks/>
          </p:cNvCxnSpPr>
          <p:nvPr/>
        </p:nvCxnSpPr>
        <p:spPr>
          <a:xfrm>
            <a:off x="5724605" y="2497310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DCDBE19-4A9B-4F0A-AE76-5B00F5050273}"/>
              </a:ext>
            </a:extLst>
          </p:cNvPr>
          <p:cNvSpPr txBox="1">
            <a:spLocks/>
          </p:cNvSpPr>
          <p:nvPr/>
        </p:nvSpPr>
        <p:spPr>
          <a:xfrm>
            <a:off x="5883410" y="1902547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1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4C3913C4-8678-B5F4-ADDE-000E8F431B73}"/>
              </a:ext>
            </a:extLst>
          </p:cNvPr>
          <p:cNvSpPr/>
          <p:nvPr/>
        </p:nvSpPr>
        <p:spPr>
          <a:xfrm>
            <a:off x="5883409" y="2734258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BA4778-80C7-3D59-7353-A1894AC59D0E}"/>
              </a:ext>
            </a:extLst>
          </p:cNvPr>
          <p:cNvSpPr txBox="1">
            <a:spLocks/>
          </p:cNvSpPr>
          <p:nvPr/>
        </p:nvSpPr>
        <p:spPr>
          <a:xfrm>
            <a:off x="5883410" y="2747790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2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A929C779-2FF1-7E3C-D430-C73ECDAC1A04}"/>
              </a:ext>
            </a:extLst>
          </p:cNvPr>
          <p:cNvCxnSpPr>
            <a:cxnSpLocks/>
          </p:cNvCxnSpPr>
          <p:nvPr/>
        </p:nvCxnSpPr>
        <p:spPr>
          <a:xfrm>
            <a:off x="5724605" y="4110958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al 34">
            <a:extLst>
              <a:ext uri="{FF2B5EF4-FFF2-40B4-BE49-F238E27FC236}">
                <a16:creationId xmlns:a16="http://schemas.microsoft.com/office/drawing/2014/main" id="{8AF29F3C-DAE5-5993-6267-8F0A93E49117}"/>
              </a:ext>
            </a:extLst>
          </p:cNvPr>
          <p:cNvSpPr/>
          <p:nvPr/>
        </p:nvSpPr>
        <p:spPr>
          <a:xfrm>
            <a:off x="5883409" y="3548766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6CFBB17-0862-F803-A3F8-B0BFEB958F23}"/>
              </a:ext>
            </a:extLst>
          </p:cNvPr>
          <p:cNvSpPr txBox="1">
            <a:spLocks/>
          </p:cNvSpPr>
          <p:nvPr/>
        </p:nvSpPr>
        <p:spPr>
          <a:xfrm>
            <a:off x="5883410" y="3562298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3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5A295BA0-6CE5-3803-AFE8-B6BE883222B7}"/>
              </a:ext>
            </a:extLst>
          </p:cNvPr>
          <p:cNvCxnSpPr>
            <a:cxnSpLocks/>
          </p:cNvCxnSpPr>
          <p:nvPr/>
        </p:nvCxnSpPr>
        <p:spPr>
          <a:xfrm>
            <a:off x="5724605" y="4802521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Ovaal 37">
            <a:extLst>
              <a:ext uri="{FF2B5EF4-FFF2-40B4-BE49-F238E27FC236}">
                <a16:creationId xmlns:a16="http://schemas.microsoft.com/office/drawing/2014/main" id="{A86962EE-3639-B86E-48CF-61A2F8369B3A}"/>
              </a:ext>
            </a:extLst>
          </p:cNvPr>
          <p:cNvSpPr/>
          <p:nvPr/>
        </p:nvSpPr>
        <p:spPr>
          <a:xfrm>
            <a:off x="5883409" y="428643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C6D9A5A-4BE4-1BE9-4207-EDD780747CA1}"/>
              </a:ext>
            </a:extLst>
          </p:cNvPr>
          <p:cNvSpPr txBox="1">
            <a:spLocks/>
          </p:cNvSpPr>
          <p:nvPr/>
        </p:nvSpPr>
        <p:spPr>
          <a:xfrm>
            <a:off x="5883410" y="4299965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4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2D81F7A-587C-E747-4FC7-C49BBCCAE05F}"/>
              </a:ext>
            </a:extLst>
          </p:cNvPr>
          <p:cNvSpPr/>
          <p:nvPr/>
        </p:nvSpPr>
        <p:spPr>
          <a:xfrm>
            <a:off x="5883409" y="5024100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5319D17-69AC-1D36-5437-E306E3510C9D}"/>
              </a:ext>
            </a:extLst>
          </p:cNvPr>
          <p:cNvSpPr txBox="1">
            <a:spLocks/>
          </p:cNvSpPr>
          <p:nvPr/>
        </p:nvSpPr>
        <p:spPr>
          <a:xfrm>
            <a:off x="5883410" y="5037632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5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B1A5CA-93ED-3B50-21AA-583CBB480773}"/>
              </a:ext>
            </a:extLst>
          </p:cNvPr>
          <p:cNvSpPr txBox="1">
            <a:spLocks/>
          </p:cNvSpPr>
          <p:nvPr/>
        </p:nvSpPr>
        <p:spPr>
          <a:xfrm>
            <a:off x="749934" y="1652067"/>
            <a:ext cx="4768216" cy="3926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400" dirty="0">
                <a:solidFill>
                  <a:schemeClr val="tx1"/>
                </a:solidFill>
              </a:rPr>
              <a:t>Het maken van een beheer omgeving gebleven tot het realiseren van een developer interface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38D838-335C-658F-07CC-495FAC694C9E}"/>
              </a:ext>
            </a:extLst>
          </p:cNvPr>
          <p:cNvSpPr txBox="1">
            <a:spLocks/>
          </p:cNvSpPr>
          <p:nvPr/>
        </p:nvSpPr>
        <p:spPr>
          <a:xfrm>
            <a:off x="6308591" y="2764249"/>
            <a:ext cx="4072537" cy="247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Een nieuw datamodel ontwerpen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 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019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CA425ADA-00E7-8434-34AF-D450A537C789}"/>
              </a:ext>
            </a:extLst>
          </p:cNvPr>
          <p:cNvSpPr/>
          <p:nvPr/>
        </p:nvSpPr>
        <p:spPr>
          <a:xfrm>
            <a:off x="5883409" y="1889015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tx1"/>
                </a:solidFill>
              </a:rPr>
              <a:t>Het onderzoek</a:t>
            </a:r>
            <a:endParaRPr lang="nl-NL" sz="40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9CDFA-7C79-939A-A654-3F752EC01359}"/>
              </a:ext>
            </a:extLst>
          </p:cNvPr>
          <p:cNvSpPr txBox="1">
            <a:spLocks/>
          </p:cNvSpPr>
          <p:nvPr/>
        </p:nvSpPr>
        <p:spPr>
          <a:xfrm>
            <a:off x="6308592" y="1807345"/>
            <a:ext cx="4072537" cy="58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Stakeholders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 </a:t>
            </a:r>
            <a:r>
              <a:rPr lang="nl-NL" sz="1200" i="1" dirty="0">
                <a:latin typeface="+mj-lt"/>
              </a:rPr>
              <a:t>Wie zijn de stakeholders van het systeem?</a:t>
            </a:r>
            <a:endParaRPr lang="nl-NL" sz="1200" i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6EA8B5-634E-D920-CC23-B980C5A014D2}"/>
              </a:ext>
            </a:extLst>
          </p:cNvPr>
          <p:cNvSpPr txBox="1">
            <a:spLocks/>
          </p:cNvSpPr>
          <p:nvPr/>
        </p:nvSpPr>
        <p:spPr>
          <a:xfrm>
            <a:off x="6308592" y="2598532"/>
            <a:ext cx="5017674" cy="566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Architectuur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</a:t>
            </a:r>
            <a:r>
              <a:rPr lang="nl-NL" sz="1200" i="1" dirty="0">
                <a:latin typeface="+mj-lt"/>
              </a:rPr>
              <a:t> Wat is de huidige softwarearchitectuur van Snakeware Cloud?  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7D2A058C-6570-27A1-8680-D499FF04BB1B}"/>
              </a:ext>
            </a:extLst>
          </p:cNvPr>
          <p:cNvCxnSpPr>
            <a:cxnSpLocks/>
          </p:cNvCxnSpPr>
          <p:nvPr/>
        </p:nvCxnSpPr>
        <p:spPr>
          <a:xfrm>
            <a:off x="5724605" y="3250346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6F16DC80-02D2-50D3-B347-B004DF155341}"/>
              </a:ext>
            </a:extLst>
          </p:cNvPr>
          <p:cNvCxnSpPr>
            <a:cxnSpLocks/>
          </p:cNvCxnSpPr>
          <p:nvPr/>
        </p:nvCxnSpPr>
        <p:spPr>
          <a:xfrm>
            <a:off x="5724605" y="2497310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DCDBE19-4A9B-4F0A-AE76-5B00F5050273}"/>
              </a:ext>
            </a:extLst>
          </p:cNvPr>
          <p:cNvSpPr txBox="1">
            <a:spLocks/>
          </p:cNvSpPr>
          <p:nvPr/>
        </p:nvSpPr>
        <p:spPr>
          <a:xfrm>
            <a:off x="5883410" y="1902547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1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4C3913C4-8678-B5F4-ADDE-000E8F431B73}"/>
              </a:ext>
            </a:extLst>
          </p:cNvPr>
          <p:cNvSpPr/>
          <p:nvPr/>
        </p:nvSpPr>
        <p:spPr>
          <a:xfrm>
            <a:off x="5883409" y="2734258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BA4778-80C7-3D59-7353-A1894AC59D0E}"/>
              </a:ext>
            </a:extLst>
          </p:cNvPr>
          <p:cNvSpPr txBox="1">
            <a:spLocks/>
          </p:cNvSpPr>
          <p:nvPr/>
        </p:nvSpPr>
        <p:spPr>
          <a:xfrm>
            <a:off x="5883410" y="2747790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2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A929C779-2FF1-7E3C-D430-C73ECDAC1A04}"/>
              </a:ext>
            </a:extLst>
          </p:cNvPr>
          <p:cNvCxnSpPr>
            <a:cxnSpLocks/>
          </p:cNvCxnSpPr>
          <p:nvPr/>
        </p:nvCxnSpPr>
        <p:spPr>
          <a:xfrm>
            <a:off x="5724605" y="4110958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al 34">
            <a:extLst>
              <a:ext uri="{FF2B5EF4-FFF2-40B4-BE49-F238E27FC236}">
                <a16:creationId xmlns:a16="http://schemas.microsoft.com/office/drawing/2014/main" id="{8AF29F3C-DAE5-5993-6267-8F0A93E49117}"/>
              </a:ext>
            </a:extLst>
          </p:cNvPr>
          <p:cNvSpPr/>
          <p:nvPr/>
        </p:nvSpPr>
        <p:spPr>
          <a:xfrm>
            <a:off x="5883409" y="3548766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6CFBB17-0862-F803-A3F8-B0BFEB958F23}"/>
              </a:ext>
            </a:extLst>
          </p:cNvPr>
          <p:cNvSpPr txBox="1">
            <a:spLocks/>
          </p:cNvSpPr>
          <p:nvPr/>
        </p:nvSpPr>
        <p:spPr>
          <a:xfrm>
            <a:off x="5883410" y="3562298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3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5A295BA0-6CE5-3803-AFE8-B6BE883222B7}"/>
              </a:ext>
            </a:extLst>
          </p:cNvPr>
          <p:cNvCxnSpPr>
            <a:cxnSpLocks/>
          </p:cNvCxnSpPr>
          <p:nvPr/>
        </p:nvCxnSpPr>
        <p:spPr>
          <a:xfrm>
            <a:off x="5724605" y="4802521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Ovaal 37">
            <a:extLst>
              <a:ext uri="{FF2B5EF4-FFF2-40B4-BE49-F238E27FC236}">
                <a16:creationId xmlns:a16="http://schemas.microsoft.com/office/drawing/2014/main" id="{A86962EE-3639-B86E-48CF-61A2F8369B3A}"/>
              </a:ext>
            </a:extLst>
          </p:cNvPr>
          <p:cNvSpPr/>
          <p:nvPr/>
        </p:nvSpPr>
        <p:spPr>
          <a:xfrm>
            <a:off x="5883409" y="428643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C6D9A5A-4BE4-1BE9-4207-EDD780747CA1}"/>
              </a:ext>
            </a:extLst>
          </p:cNvPr>
          <p:cNvSpPr txBox="1">
            <a:spLocks/>
          </p:cNvSpPr>
          <p:nvPr/>
        </p:nvSpPr>
        <p:spPr>
          <a:xfrm>
            <a:off x="5883410" y="4299965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4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2D81F7A-587C-E747-4FC7-C49BBCCAE05F}"/>
              </a:ext>
            </a:extLst>
          </p:cNvPr>
          <p:cNvSpPr/>
          <p:nvPr/>
        </p:nvSpPr>
        <p:spPr>
          <a:xfrm>
            <a:off x="5883409" y="5024100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5319D17-69AC-1D36-5437-E306E3510C9D}"/>
              </a:ext>
            </a:extLst>
          </p:cNvPr>
          <p:cNvSpPr txBox="1">
            <a:spLocks/>
          </p:cNvSpPr>
          <p:nvPr/>
        </p:nvSpPr>
        <p:spPr>
          <a:xfrm>
            <a:off x="5883410" y="5037632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5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B1A5CA-93ED-3B50-21AA-583CBB480773}"/>
              </a:ext>
            </a:extLst>
          </p:cNvPr>
          <p:cNvSpPr txBox="1">
            <a:spLocks/>
          </p:cNvSpPr>
          <p:nvPr/>
        </p:nvSpPr>
        <p:spPr>
          <a:xfrm>
            <a:off x="689558" y="2608887"/>
            <a:ext cx="4908016" cy="10825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400" dirty="0">
                <a:solidFill>
                  <a:schemeClr val="tx1"/>
                </a:solidFill>
              </a:rPr>
              <a:t>Hoofdvraag: </a:t>
            </a:r>
            <a:r>
              <a:rPr lang="nl-NL" sz="1400" i="1" dirty="0">
                <a:solidFill>
                  <a:schemeClr val="tx1"/>
                </a:solidFill>
              </a:rPr>
              <a:t>Wat zijn de requirements die worden gesteld aan een contentmanagementsysteem waarmee Snakeware webapplicaties ook aan kleinere klanten kan aanbieden?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E822-78F4-3035-10BA-4CED46530C65}"/>
              </a:ext>
            </a:extLst>
          </p:cNvPr>
          <p:cNvSpPr txBox="1">
            <a:spLocks/>
          </p:cNvSpPr>
          <p:nvPr/>
        </p:nvSpPr>
        <p:spPr>
          <a:xfrm>
            <a:off x="6245092" y="3438352"/>
            <a:ext cx="5017674" cy="566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Knelpunten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</a:t>
            </a:r>
            <a:r>
              <a:rPr lang="nl-NL" sz="1200" i="1" dirty="0">
                <a:latin typeface="+mj-lt"/>
              </a:rPr>
              <a:t> Wat zijn de huidige knelpunten in Snakeware Cloud?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19B9B3-D7BA-D688-7D43-7EAAACB559A9}"/>
              </a:ext>
            </a:extLst>
          </p:cNvPr>
          <p:cNvSpPr txBox="1">
            <a:spLocks/>
          </p:cNvSpPr>
          <p:nvPr/>
        </p:nvSpPr>
        <p:spPr>
          <a:xfrm>
            <a:off x="6248216" y="4176019"/>
            <a:ext cx="5638984" cy="566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Requirements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</a:t>
            </a:r>
            <a:r>
              <a:rPr lang="nl-NL" sz="1200" i="1" dirty="0">
                <a:latin typeface="+mj-lt"/>
              </a:rPr>
              <a:t> Welke requirements worden aan het systeem gesteld door de stakeholders?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F57146-9D8B-B007-34E6-B6B9EFC09912}"/>
              </a:ext>
            </a:extLst>
          </p:cNvPr>
          <p:cNvSpPr txBox="1">
            <a:spLocks/>
          </p:cNvSpPr>
          <p:nvPr/>
        </p:nvSpPr>
        <p:spPr>
          <a:xfrm>
            <a:off x="6308592" y="4913686"/>
            <a:ext cx="5489708" cy="566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Prioritering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</a:t>
            </a:r>
            <a:r>
              <a:rPr lang="nl-NL" sz="1200" i="1" dirty="0">
                <a:latin typeface="+mj-lt"/>
              </a:rPr>
              <a:t> Wat zijn de prioriteiten die worden gesteld aan de requirements?</a:t>
            </a:r>
          </a:p>
        </p:txBody>
      </p:sp>
    </p:spTree>
    <p:extLst>
      <p:ext uri="{BB962C8B-B14F-4D97-AF65-F5344CB8AC3E}">
        <p14:creationId xmlns:p14="http://schemas.microsoft.com/office/powerpoint/2010/main" val="162712137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pagina'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- Template Presentatie" id="{2781F710-D000-455F-A4DB-1657F05CD8CD}" vid="{BEDFF483-168F-46CB-A63B-F6B2AC71128A}"/>
    </a:ext>
  </a:extLst>
</a:theme>
</file>

<file path=ppt/theme/theme2.xml><?xml version="1.0" encoding="utf-8"?>
<a:theme xmlns:a="http://schemas.openxmlformats.org/drawingml/2006/main" name="Opdrachtgever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nakeware logo dia'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ampagina'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agina's met tekst/bullet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- Template Presentatie" id="{2781F710-D000-455F-A4DB-1657F05CD8CD}" vid="{C2983319-BF27-47E3-A739-CE705DCBC54C}"/>
    </a:ext>
  </a:extLst>
</a:theme>
</file>

<file path=ppt/theme/theme6.xml><?xml version="1.0" encoding="utf-8"?>
<a:theme xmlns:a="http://schemas.openxmlformats.org/drawingml/2006/main" name="Pagina's met tekst/bullets en afbeeldingen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- Template Presentatie" id="{2781F710-D000-455F-A4DB-1657F05CD8CD}" vid="{F12A5C4F-02E0-4B28-8166-25F6AF97C090}"/>
    </a:ext>
  </a:extLst>
</a:theme>
</file>

<file path=ppt/theme/theme7.xml><?xml version="1.0" encoding="utf-8"?>
<a:theme xmlns:a="http://schemas.openxmlformats.org/drawingml/2006/main" name="Afbeeldingen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- Template Presentatie" id="{2781F710-D000-455F-A4DB-1657F05CD8CD}" vid="{F52D88A3-7952-438A-B590-67090016744B}"/>
    </a:ext>
  </a:extLst>
</a:theme>
</file>

<file path=ppt/theme/theme8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36c3eeb-7385-4dc1-b9ff-bfcfc12c6bb7">
      <UserInfo>
        <DisplayName>Toine Dinkelberg</DisplayName>
        <AccountId>19</AccountId>
        <AccountType/>
      </UserInfo>
      <UserInfo>
        <DisplayName>Julia de Vos</DisplayName>
        <AccountId>145</AccountId>
        <AccountType/>
      </UserInfo>
    </SharedWithUsers>
    <_activity xmlns="987a941a-0e3a-4b96-a59e-92dd6f2e883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826AD3EB62114780B6F95A3E92D940" ma:contentTypeVersion="14" ma:contentTypeDescription="Een nieuw document maken." ma:contentTypeScope="" ma:versionID="6f9a6644cda378a79cbf5e7077a0a150">
  <xsd:schema xmlns:xsd="http://www.w3.org/2001/XMLSchema" xmlns:xs="http://www.w3.org/2001/XMLSchema" xmlns:p="http://schemas.microsoft.com/office/2006/metadata/properties" xmlns:ns3="987a941a-0e3a-4b96-a59e-92dd6f2e8836" xmlns:ns4="b36c3eeb-7385-4dc1-b9ff-bfcfc12c6bb7" targetNamespace="http://schemas.microsoft.com/office/2006/metadata/properties" ma:root="true" ma:fieldsID="a37608b0dfca5889f4d3099025361190" ns3:_="" ns4:_="">
    <xsd:import namespace="987a941a-0e3a-4b96-a59e-92dd6f2e8836"/>
    <xsd:import namespace="b36c3eeb-7385-4dc1-b9ff-bfcfc12c6bb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a941a-0e3a-4b96-a59e-92dd6f2e883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6c3eeb-7385-4dc1-b9ff-bfcfc12c6bb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2B532B-9BE8-490E-83B0-8FBBECE215DE}">
  <ds:schemaRefs>
    <ds:schemaRef ds:uri="http://purl.org/dc/elements/1.1/"/>
    <ds:schemaRef ds:uri="b36c3eeb-7385-4dc1-b9ff-bfcfc12c6bb7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87a941a-0e3a-4b96-a59e-92dd6f2e8836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61BA006-2C95-4A4F-9516-99EC5CE6C7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5936D2-8496-4585-9B75-33F7BEE5BD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a941a-0e3a-4b96-a59e-92dd6f2e8836"/>
    <ds:schemaRef ds:uri="b36c3eeb-7385-4dc1-b9ff-bfcfc12c6b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 - Template Presentatie</Template>
  <TotalTime>6003</TotalTime>
  <Words>391</Words>
  <Application>Microsoft Office PowerPoint</Application>
  <PresentationFormat>Widescreen</PresentationFormat>
  <Paragraphs>103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Calibre Light</vt:lpstr>
      <vt:lpstr>Arial</vt:lpstr>
      <vt:lpstr>Calibri</vt:lpstr>
      <vt:lpstr>Wingdings</vt:lpstr>
      <vt:lpstr>Caladea</vt:lpstr>
      <vt:lpstr>Calibre Medium</vt:lpstr>
      <vt:lpstr>Calibre Semibold</vt:lpstr>
      <vt:lpstr>Titelpagina's</vt:lpstr>
      <vt:lpstr>Opdrachtgevers</vt:lpstr>
      <vt:lpstr>Snakeware logo dia's</vt:lpstr>
      <vt:lpstr>Teampagina's</vt:lpstr>
      <vt:lpstr>Pagina's met tekst/bullets</vt:lpstr>
      <vt:lpstr>Pagina's met tekst/bullets en afbeeldingen</vt:lpstr>
      <vt:lpstr>Afbeeldingen</vt:lpstr>
      <vt:lpstr>PowerPoint Presentation</vt:lpstr>
      <vt:lpstr>Inhoudsopgave</vt:lpstr>
      <vt:lpstr>PowerPoint Presentation</vt:lpstr>
      <vt:lpstr>PowerPoint Presentation</vt:lpstr>
      <vt:lpstr>PowerPoint Presentation</vt:lpstr>
      <vt:lpstr>Context</vt:lpstr>
      <vt:lpstr>PowerPoint Presentation</vt:lpstr>
      <vt:lpstr>De opdracht</vt:lpstr>
      <vt:lpstr>Het onderzoek</vt:lpstr>
      <vt:lpstr>Resultaat</vt:lpstr>
      <vt:lpstr>Ontwerp</vt:lpstr>
      <vt:lpstr>Scenarios</vt:lpstr>
      <vt:lpstr>PowerPoint Presentation</vt:lpstr>
      <vt:lpstr>PowerPoint Presentation</vt:lpstr>
      <vt:lpstr>Het datamodel</vt:lpstr>
      <vt:lpstr>Fields &amp; items</vt:lpstr>
      <vt:lpstr>Definities</vt:lpstr>
      <vt:lpstr>Visual Component &amp; Item visual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 Wind</dc:creator>
  <cp:lastModifiedBy>Dante Klijn</cp:lastModifiedBy>
  <cp:revision>20</cp:revision>
  <dcterms:created xsi:type="dcterms:W3CDTF">2022-11-18T08:09:12Z</dcterms:created>
  <dcterms:modified xsi:type="dcterms:W3CDTF">2024-04-18T12:07:58Z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0x0101004E826AD3EB62114780B6F95A3E92D940</vt:lpwstr>
  </property>
  <property fmtid="{D5CDD505-2E9C-101B-9397-08002B2CF9AE}" pid="3" name="MediaServiceImageTags">
    <vt:lpwstr/>
  </property>
</Properties>
</file>